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40"/>
  </p:notesMasterIdLst>
  <p:handoutMasterIdLst>
    <p:handoutMasterId r:id="rId41"/>
  </p:handoutMasterIdLst>
  <p:sldIdLst>
    <p:sldId id="466" r:id="rId3"/>
    <p:sldId id="521" r:id="rId4"/>
    <p:sldId id="492" r:id="rId5"/>
    <p:sldId id="518" r:id="rId6"/>
    <p:sldId id="498" r:id="rId7"/>
    <p:sldId id="523" r:id="rId8"/>
    <p:sldId id="515" r:id="rId9"/>
    <p:sldId id="516" r:id="rId10"/>
    <p:sldId id="524" r:id="rId11"/>
    <p:sldId id="525" r:id="rId12"/>
    <p:sldId id="526" r:id="rId13"/>
    <p:sldId id="517" r:id="rId14"/>
    <p:sldId id="536" r:id="rId15"/>
    <p:sldId id="532" r:id="rId16"/>
    <p:sldId id="535" r:id="rId17"/>
    <p:sldId id="534" r:id="rId18"/>
    <p:sldId id="533" r:id="rId19"/>
    <p:sldId id="410" r:id="rId20"/>
    <p:sldId id="529" r:id="rId21"/>
    <p:sldId id="531" r:id="rId22"/>
    <p:sldId id="495" r:id="rId23"/>
    <p:sldId id="412" r:id="rId24"/>
    <p:sldId id="417" r:id="rId25"/>
    <p:sldId id="413" r:id="rId26"/>
    <p:sldId id="414" r:id="rId27"/>
    <p:sldId id="415" r:id="rId28"/>
    <p:sldId id="416" r:id="rId29"/>
    <p:sldId id="428" r:id="rId30"/>
    <p:sldId id="497" r:id="rId31"/>
    <p:sldId id="390" r:id="rId32"/>
    <p:sldId id="405" r:id="rId33"/>
    <p:sldId id="400" r:id="rId34"/>
    <p:sldId id="434" r:id="rId35"/>
    <p:sldId id="501" r:id="rId36"/>
    <p:sldId id="502" r:id="rId37"/>
    <p:sldId id="503" r:id="rId38"/>
    <p:sldId id="465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A89934-3F2C-1A47-865E-8016414D224B}">
          <p14:sldIdLst>
            <p14:sldId id="466"/>
            <p14:sldId id="521"/>
            <p14:sldId id="492"/>
            <p14:sldId id="518"/>
            <p14:sldId id="498"/>
            <p14:sldId id="523"/>
            <p14:sldId id="515"/>
            <p14:sldId id="516"/>
            <p14:sldId id="524"/>
            <p14:sldId id="525"/>
            <p14:sldId id="526"/>
            <p14:sldId id="517"/>
            <p14:sldId id="536"/>
            <p14:sldId id="532"/>
            <p14:sldId id="535"/>
            <p14:sldId id="534"/>
            <p14:sldId id="533"/>
            <p14:sldId id="410"/>
            <p14:sldId id="529"/>
            <p14:sldId id="531"/>
            <p14:sldId id="495"/>
            <p14:sldId id="412"/>
            <p14:sldId id="417"/>
            <p14:sldId id="413"/>
            <p14:sldId id="414"/>
            <p14:sldId id="415"/>
            <p14:sldId id="416"/>
            <p14:sldId id="428"/>
            <p14:sldId id="497"/>
            <p14:sldId id="390"/>
            <p14:sldId id="405"/>
            <p14:sldId id="400"/>
            <p14:sldId id="434"/>
            <p14:sldId id="501"/>
            <p14:sldId id="502"/>
            <p14:sldId id="503"/>
            <p14:sldId id="46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79BAFF"/>
    <a:srgbClr val="FF83F7"/>
    <a:srgbClr val="11223D"/>
    <a:srgbClr val="032D73"/>
    <a:srgbClr val="002D73"/>
    <a:srgbClr val="002D5A"/>
    <a:srgbClr val="3AD152"/>
    <a:srgbClr val="43E438"/>
    <a:srgbClr val="A61E78"/>
    <a:srgbClr val="C3F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/>
    <p:restoredTop sz="87619" autoAdjust="0"/>
  </p:normalViewPr>
  <p:slideViewPr>
    <p:cSldViewPr snapToGrid="0" snapToObjects="1">
      <p:cViewPr varScale="1">
        <p:scale>
          <a:sx n="76" d="100"/>
          <a:sy n="76" d="100"/>
        </p:scale>
        <p:origin x="-4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368B3-C561-2E45-B9DA-D2D9534B941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249BD-DA44-924D-86AB-5CE8C1E1C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27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5CF69-6A4B-E847-846E-E9ECFE62A1A4}" type="datetimeFigureOut">
              <a:rPr lang="en-US" smtClean="0"/>
              <a:t>6/29/18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B4527-36A7-FE44-A7F1-4E16AD711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459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02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99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buClr>
                <a:schemeClr val="tx1"/>
              </a:buClr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19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Amir, Y.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Coan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B. and Kirsch, J. and Lane,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J.</a:t>
            </a:r>
          </a:p>
          <a:p>
            <a:r>
              <a:rPr lang="en-US" dirty="0" smtClean="0"/>
              <a:t>IEEE Transactions on Dependable and Secure Computing (TDSC), 8(4), pages 564-577, July 2011.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22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22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Homescu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A.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Neisius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S. and Larsen, P.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Brunthaler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S. and Franz, M.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IEEE/ACM Int.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Symp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Code Generation and Optimization (CGO) 2013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Profile-guided automated software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diversity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22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22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Sousa, A.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Bessani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 F.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Neves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P.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Verissimo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“Highly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 intrusion-tolerant services with proactive-reactive recovery,”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 Trans. Parallel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Syst., vol. 21, no. 4, pp. 452–465, 2010.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22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40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latin typeface="Arial" charset="0"/>
              <a:ea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22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latin typeface="Arial" charset="0"/>
              <a:ea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2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99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73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73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58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73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73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73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738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738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738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19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99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315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01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01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011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01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9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9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buClr>
                <a:schemeClr val="tx1"/>
              </a:buClr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19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buClr>
                <a:schemeClr val="tx1"/>
              </a:buClr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19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99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4527-36A7-FE44-A7F1-4E16AD711C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99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Relationship Id="rId3" Type="http://schemas.openxmlformats.org/officeDocument/2006/relationships/image" Target="../media/image2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9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57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29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2D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033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13100"/>
            <a:ext cx="6400800" cy="17526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32932"/>
            <a:ext cx="4394200" cy="1825067"/>
          </a:xfrm>
          <a:prstGeom prst="rect">
            <a:avLst/>
          </a:prstGeom>
        </p:spPr>
      </p:pic>
      <p:pic>
        <p:nvPicPr>
          <p:cNvPr id="8" name="Picture 7" descr="globe_big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26" y="5291798"/>
            <a:ext cx="1869155" cy="140186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457700" y="5482124"/>
            <a:ext cx="26700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Cambria"/>
                <a:cs typeface="Cambria"/>
              </a:rPr>
              <a:t>Distributed Systems and Networks </a:t>
            </a:r>
            <a:r>
              <a:rPr lang="en-US" sz="2200" dirty="0" smtClean="0">
                <a:solidFill>
                  <a:srgbClr val="FFFFFF"/>
                </a:solidFill>
                <a:latin typeface="Cambria"/>
                <a:cs typeface="Cambria"/>
              </a:rPr>
              <a:t>Lab</a:t>
            </a:r>
          </a:p>
          <a:p>
            <a:pPr algn="ctr"/>
            <a:r>
              <a:rPr lang="en-US" sz="2000" dirty="0" err="1" smtClean="0">
                <a:solidFill>
                  <a:srgbClr val="FFFFFF"/>
                </a:solidFill>
                <a:latin typeface="Cambria"/>
                <a:cs typeface="Cambria"/>
              </a:rPr>
              <a:t>www.dsn.jhu.edu</a:t>
            </a:r>
            <a:endParaRPr lang="en-US" sz="2000" dirty="0">
              <a:solidFill>
                <a:srgbClr val="FFFFFF"/>
              </a:solidFill>
              <a:latin typeface="Cambria"/>
              <a:cs typeface="Cambria"/>
            </a:endParaRPr>
          </a:p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9139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June 2018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IEEE/IFIP International Conference on Dependable Systems and Networks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335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June 2018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IEEE/IFIP International Conference on Dependable Systems and Networks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806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June 2018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IEEE/IFIP International Conference on Dependable Systems and Networks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40386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June 2018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IEEE/IFIP International Conference on Dependable Systems and Networks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1206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June 2018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IEEE/IFIP International Conference on Dependable Systems and Networks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1902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June 2018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IEEE/IFIP International Conference on Dependable Systems and Networks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98320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June 2018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IEEE/IFIP International Conference on Dependable Systems and Networks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4701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572"/>
            <a:ext cx="9144000" cy="920091"/>
          </a:xfrm>
          <a:solidFill>
            <a:srgbClr val="002D73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1704"/>
            <a:ext cx="8229600" cy="47244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9827"/>
            <a:ext cx="1078992" cy="365125"/>
          </a:xfrm>
        </p:spPr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36192" y="6459827"/>
            <a:ext cx="6108192" cy="365125"/>
          </a:xfrm>
        </p:spPr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44384" y="6459827"/>
            <a:ext cx="1078992" cy="365125"/>
          </a:xfrm>
        </p:spPr>
        <p:txBody>
          <a:bodyPr/>
          <a:lstStyle/>
          <a:p>
            <a:fld id="{E9A9D557-C7F8-9D4C-8C24-F75BE170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892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June 2018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IEEE/IFIP International Conference on Dependable Systems and Networks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1999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June 2018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IEEE/IFIP International Conference on Dependable Systems and Networks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3020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June 2018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IEEE/IFIP International Conference on Dependable Systems and Networks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35706-A2A8-FF4D-B41A-31F05D88FDC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6714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2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95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37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36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82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9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3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042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" y="6356350"/>
            <a:ext cx="6143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43462" y="6356350"/>
            <a:ext cx="1043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9D557-C7F8-9D4C-8C24-F75BE1700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0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rgbClr val="002D7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June 2018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IEEE/IFIP International Conference on Dependable Systems and Networks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35706-A2A8-FF4D-B41A-31F05D88FDC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000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dsn.jhu.edu/spir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sn.jhu.edu/spir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502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Network-Attack-Resilient Intrusion-Tolerant SCADA for the Power Grid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971800"/>
            <a:ext cx="9144000" cy="16637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Amy Babay, Thomas </a:t>
            </a:r>
            <a:r>
              <a:rPr lang="en-US" sz="2800" dirty="0" err="1" smtClean="0"/>
              <a:t>Tantillo</a:t>
            </a:r>
            <a:r>
              <a:rPr lang="en-US" sz="2800" dirty="0" smtClean="0"/>
              <a:t>, Trevor </a:t>
            </a:r>
            <a:r>
              <a:rPr lang="en-US" sz="2800" dirty="0" err="1" smtClean="0"/>
              <a:t>Aron</a:t>
            </a:r>
            <a:r>
              <a:rPr lang="en-US" sz="2800" dirty="0" smtClean="0"/>
              <a:t>, </a:t>
            </a:r>
          </a:p>
          <a:p>
            <a:r>
              <a:rPr lang="en-US" sz="2800" dirty="0" smtClean="0"/>
              <a:t>Marco </a:t>
            </a:r>
            <a:r>
              <a:rPr lang="en-US" sz="2800" dirty="0" err="1" smtClean="0"/>
              <a:t>Platania</a:t>
            </a:r>
            <a:r>
              <a:rPr lang="en-US" sz="2800" dirty="0" smtClean="0"/>
              <a:t>, and </a:t>
            </a:r>
            <a:r>
              <a:rPr lang="en-US" sz="2800" dirty="0" err="1" smtClean="0"/>
              <a:t>Yair</a:t>
            </a:r>
            <a:r>
              <a:rPr lang="en-US" sz="2800" dirty="0" smtClean="0"/>
              <a:t> Amir</a:t>
            </a:r>
          </a:p>
          <a:p>
            <a:endParaRPr lang="en-US" sz="2800" dirty="0" smtClean="0"/>
          </a:p>
          <a:p>
            <a:r>
              <a:rPr lang="en-US" sz="2800" dirty="0" smtClean="0"/>
              <a:t>Johns Hopkins University, AT&amp;T Labs, Spread Concepts LLC</a:t>
            </a:r>
          </a:p>
        </p:txBody>
      </p:sp>
    </p:spTree>
    <p:extLst>
      <p:ext uri="{BB962C8B-B14F-4D97-AF65-F5344CB8AC3E}">
        <p14:creationId xmlns:p14="http://schemas.microsoft.com/office/powerpoint/2010/main" val="2579107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SCADA Systems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727503" y="1075653"/>
            <a:ext cx="6210556" cy="3416388"/>
            <a:chOff x="1331161" y="1009377"/>
            <a:chExt cx="7673936" cy="4221383"/>
          </a:xfrm>
        </p:grpSpPr>
        <p:sp>
          <p:nvSpPr>
            <p:cNvPr id="8" name="Rectangle 7"/>
            <p:cNvSpPr/>
            <p:nvPr/>
          </p:nvSpPr>
          <p:spPr>
            <a:xfrm>
              <a:off x="5333137" y="1054447"/>
              <a:ext cx="3671960" cy="1285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" name="Cloud 8"/>
            <p:cNvSpPr/>
            <p:nvPr/>
          </p:nvSpPr>
          <p:spPr>
            <a:xfrm>
              <a:off x="3719560" y="2558901"/>
              <a:ext cx="4181653" cy="1052503"/>
            </a:xfrm>
            <a:prstGeom prst="cloud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28387" y="1798919"/>
              <a:ext cx="688975" cy="413227"/>
            </a:xfrm>
            <a:prstGeom prst="rect">
              <a:avLst/>
            </a:prstGeom>
            <a:solidFill>
              <a:srgbClr val="4FD52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47406" y="1806941"/>
              <a:ext cx="1069473" cy="405206"/>
            </a:xfrm>
            <a:prstGeom prst="rect">
              <a:avLst/>
            </a:prstGeom>
            <a:solidFill>
              <a:srgbClr val="1BECE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827029" y="1806941"/>
              <a:ext cx="1069473" cy="405205"/>
            </a:xfrm>
            <a:prstGeom prst="rect">
              <a:avLst/>
            </a:prstGeom>
            <a:solidFill>
              <a:srgbClr val="C0FFF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5526812" y="1440623"/>
              <a:ext cx="3224190" cy="2343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777143" y="1440623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992834" y="1440623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361760" y="1453992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389733" y="1776917"/>
              <a:ext cx="1220890" cy="3971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Master Primary</a:t>
              </a:r>
              <a:endParaRPr lang="en-US" sz="1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59854" y="1777086"/>
              <a:ext cx="1232543" cy="3971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Master Hot Standby</a:t>
              </a:r>
              <a:endParaRPr lang="en-US" sz="10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94044" y="1837500"/>
              <a:ext cx="548561" cy="3232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HMI</a:t>
              </a:r>
              <a:endParaRPr lang="en-US" sz="11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51084" y="4850462"/>
              <a:ext cx="1359785" cy="380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Substation</a:t>
              </a:r>
              <a:endParaRPr lang="en-US" sz="14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99288" y="1013196"/>
              <a:ext cx="3202635" cy="418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Cold-Backup Control Center</a:t>
              </a:r>
              <a:endParaRPr lang="en-US" sz="1600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66619" y="3720475"/>
              <a:ext cx="1339603" cy="149931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23" name="Straight Connector 22"/>
            <p:cNvCxnSpPr>
              <a:endCxn id="11" idx="2"/>
            </p:cNvCxnSpPr>
            <p:nvPr/>
          </p:nvCxnSpPr>
          <p:spPr>
            <a:xfrm flipV="1">
              <a:off x="6844792" y="2212147"/>
              <a:ext cx="137351" cy="3467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12" idx="2"/>
            </p:cNvCxnSpPr>
            <p:nvPr/>
          </p:nvCxnSpPr>
          <p:spPr>
            <a:xfrm flipV="1">
              <a:off x="7610623" y="2212146"/>
              <a:ext cx="751143" cy="5074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4540148" y="3856440"/>
              <a:ext cx="782589" cy="33100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18724" y="3868554"/>
              <a:ext cx="835507" cy="32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RTU</a:t>
              </a:r>
              <a:endParaRPr lang="en-US" sz="1100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70784" y="4392293"/>
              <a:ext cx="951629" cy="46365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37727" y="4365833"/>
              <a:ext cx="987907" cy="49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Physical</a:t>
              </a:r>
            </a:p>
            <a:p>
              <a:pPr algn="ctr"/>
              <a:r>
                <a:rPr lang="en-US" sz="1000" b="1" dirty="0" smtClean="0"/>
                <a:t>Equipment</a:t>
              </a:r>
              <a:endParaRPr lang="en-US" sz="1000" b="1" dirty="0"/>
            </a:p>
          </p:txBody>
        </p:sp>
        <p:cxnSp>
          <p:nvCxnSpPr>
            <p:cNvPr id="29" name="Straight Connector 28"/>
            <p:cNvCxnSpPr>
              <a:stCxn id="28" idx="0"/>
              <a:endCxn id="25" idx="2"/>
            </p:cNvCxnSpPr>
            <p:nvPr/>
          </p:nvCxnSpPr>
          <p:spPr>
            <a:xfrm flipH="1" flipV="1">
              <a:off x="4931443" y="4187442"/>
              <a:ext cx="237" cy="1783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8231404" y="1156283"/>
              <a:ext cx="655321" cy="3422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LAN</a:t>
              </a:r>
              <a:endParaRPr lang="en-US" sz="12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9107" y="2859454"/>
              <a:ext cx="2506597" cy="418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Wide-Area Network</a:t>
              </a:r>
              <a:endParaRPr lang="en-US" sz="16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09806" y="4850462"/>
              <a:ext cx="1359785" cy="380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Substation</a:t>
              </a:r>
              <a:endParaRPr lang="en-US" sz="1400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225341" y="3720475"/>
              <a:ext cx="1339603" cy="149931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98870" y="3856440"/>
              <a:ext cx="782589" cy="33100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477446" y="3856440"/>
              <a:ext cx="835507" cy="32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PLC</a:t>
              </a:r>
              <a:endParaRPr lang="en-US" sz="1100" b="1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429506" y="4392293"/>
              <a:ext cx="951629" cy="46365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96449" y="4365833"/>
              <a:ext cx="987907" cy="49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Physical</a:t>
              </a:r>
            </a:p>
            <a:p>
              <a:pPr algn="ctr"/>
              <a:r>
                <a:rPr lang="en-US" sz="1000" b="1" dirty="0" smtClean="0"/>
                <a:t>Equipment</a:t>
              </a:r>
              <a:endParaRPr lang="en-US" sz="1000" b="1" dirty="0"/>
            </a:p>
          </p:txBody>
        </p:sp>
        <p:cxnSp>
          <p:nvCxnSpPr>
            <p:cNvPr id="38" name="Straight Connector 37"/>
            <p:cNvCxnSpPr>
              <a:stCxn id="37" idx="0"/>
              <a:endCxn id="34" idx="2"/>
            </p:cNvCxnSpPr>
            <p:nvPr/>
          </p:nvCxnSpPr>
          <p:spPr>
            <a:xfrm flipH="1" flipV="1">
              <a:off x="6890165" y="4187442"/>
              <a:ext cx="237" cy="1783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6" idx="0"/>
            </p:cNvCxnSpPr>
            <p:nvPr/>
          </p:nvCxnSpPr>
          <p:spPr>
            <a:xfrm flipV="1">
              <a:off x="4936477" y="3547503"/>
              <a:ext cx="66645" cy="3210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5" idx="0"/>
            </p:cNvCxnSpPr>
            <p:nvPr/>
          </p:nvCxnSpPr>
          <p:spPr>
            <a:xfrm flipH="1" flipV="1">
              <a:off x="6844793" y="3489107"/>
              <a:ext cx="50406" cy="367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1426411" y="1795099"/>
              <a:ext cx="688975" cy="413227"/>
            </a:xfrm>
            <a:prstGeom prst="rect">
              <a:avLst/>
            </a:prstGeom>
            <a:solidFill>
              <a:srgbClr val="4FD52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45430" y="1803121"/>
              <a:ext cx="1069473" cy="405206"/>
            </a:xfrm>
            <a:prstGeom prst="rect">
              <a:avLst/>
            </a:prstGeom>
            <a:solidFill>
              <a:srgbClr val="1BECE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825053" y="1803121"/>
              <a:ext cx="1069473" cy="405205"/>
            </a:xfrm>
            <a:prstGeom prst="rect">
              <a:avLst/>
            </a:prstGeom>
            <a:solidFill>
              <a:srgbClr val="C0FFF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1524836" y="1436803"/>
              <a:ext cx="3224190" cy="2343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775167" y="1436803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990858" y="1436803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359784" y="1450172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2387757" y="1773097"/>
              <a:ext cx="1220890" cy="3971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Master Primary</a:t>
              </a:r>
              <a:endParaRPr lang="en-US" sz="10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757878" y="1773266"/>
              <a:ext cx="1232543" cy="3971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Master Hot Standby</a:t>
              </a:r>
              <a:endParaRPr lang="en-US" sz="10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92068" y="1833679"/>
              <a:ext cx="548561" cy="3232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HMI</a:t>
              </a:r>
              <a:endParaRPr lang="en-US" sz="11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36296" y="1009377"/>
              <a:ext cx="2823842" cy="336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Primary Control Center</a:t>
              </a:r>
              <a:endParaRPr lang="en-US" sz="1600" b="1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331161" y="1050627"/>
              <a:ext cx="3671960" cy="12858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53" name="Straight Connector 52"/>
            <p:cNvCxnSpPr>
              <a:endCxn id="42" idx="2"/>
            </p:cNvCxnSpPr>
            <p:nvPr/>
          </p:nvCxnSpPr>
          <p:spPr>
            <a:xfrm flipH="1" flipV="1">
              <a:off x="2980167" y="2208327"/>
              <a:ext cx="1098987" cy="6422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43" idx="2"/>
            </p:cNvCxnSpPr>
            <p:nvPr/>
          </p:nvCxnSpPr>
          <p:spPr>
            <a:xfrm flipH="1" flipV="1">
              <a:off x="4359790" y="2208326"/>
              <a:ext cx="180358" cy="431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4229427" y="1152463"/>
              <a:ext cx="655321" cy="3422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LAN</a:t>
              </a:r>
              <a:endParaRPr lang="en-US" sz="1200" b="1" dirty="0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6238005" y="3589649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022229" y="974318"/>
            <a:ext cx="557026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2-2</a:t>
            </a:r>
            <a:endParaRPr lang="en-US" sz="2200" b="1" dirty="0"/>
          </a:p>
        </p:txBody>
      </p:sp>
      <p:pic>
        <p:nvPicPr>
          <p:cNvPr id="58" name="Picture 57" descr="Screen Shot 2016-11-29 at 9.22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75" y="4837085"/>
            <a:ext cx="4749639" cy="1672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47" y="3269760"/>
            <a:ext cx="3560121" cy="189045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14691" y="2286476"/>
            <a:ext cx="26721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Fault tolerance is not sufficient in hostile environments</a:t>
            </a:r>
            <a:endParaRPr lang="en-US" sz="2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573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SCADA Systems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11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727503" y="1075653"/>
            <a:ext cx="6210556" cy="3416388"/>
            <a:chOff x="1331161" y="1009377"/>
            <a:chExt cx="7673936" cy="4221383"/>
          </a:xfrm>
        </p:grpSpPr>
        <p:sp>
          <p:nvSpPr>
            <p:cNvPr id="8" name="Rectangle 7"/>
            <p:cNvSpPr/>
            <p:nvPr/>
          </p:nvSpPr>
          <p:spPr>
            <a:xfrm>
              <a:off x="5333137" y="1054447"/>
              <a:ext cx="3671960" cy="1285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" name="Cloud 8"/>
            <p:cNvSpPr/>
            <p:nvPr/>
          </p:nvSpPr>
          <p:spPr>
            <a:xfrm>
              <a:off x="3719560" y="2558901"/>
              <a:ext cx="4181653" cy="1052503"/>
            </a:xfrm>
            <a:prstGeom prst="cloud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28387" y="1798919"/>
              <a:ext cx="688975" cy="413227"/>
            </a:xfrm>
            <a:prstGeom prst="rect">
              <a:avLst/>
            </a:prstGeom>
            <a:solidFill>
              <a:srgbClr val="4FD52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47406" y="1806941"/>
              <a:ext cx="1069473" cy="405206"/>
            </a:xfrm>
            <a:prstGeom prst="rect">
              <a:avLst/>
            </a:prstGeom>
            <a:solidFill>
              <a:srgbClr val="1BECE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827029" y="1806941"/>
              <a:ext cx="1069473" cy="405205"/>
            </a:xfrm>
            <a:prstGeom prst="rect">
              <a:avLst/>
            </a:prstGeom>
            <a:solidFill>
              <a:srgbClr val="C0FFF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5526812" y="1440623"/>
              <a:ext cx="3224190" cy="2343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777143" y="1440623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992834" y="1440623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361760" y="1453992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389733" y="1776917"/>
              <a:ext cx="1220890" cy="3971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Master Primary</a:t>
              </a:r>
              <a:endParaRPr lang="en-US" sz="1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59854" y="1777086"/>
              <a:ext cx="1232543" cy="3971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Master Hot Standby</a:t>
              </a:r>
              <a:endParaRPr lang="en-US" sz="10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94044" y="1837500"/>
              <a:ext cx="548561" cy="3232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HMI</a:t>
              </a:r>
              <a:endParaRPr lang="en-US" sz="11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51084" y="4850462"/>
              <a:ext cx="1359785" cy="380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Substation</a:t>
              </a:r>
              <a:endParaRPr lang="en-US" sz="14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99288" y="1013196"/>
              <a:ext cx="3202635" cy="418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Cold-Backup Control Center</a:t>
              </a:r>
              <a:endParaRPr lang="en-US" sz="1600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66619" y="3720475"/>
              <a:ext cx="1339603" cy="149931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23" name="Straight Connector 22"/>
            <p:cNvCxnSpPr>
              <a:endCxn id="11" idx="2"/>
            </p:cNvCxnSpPr>
            <p:nvPr/>
          </p:nvCxnSpPr>
          <p:spPr>
            <a:xfrm flipV="1">
              <a:off x="6844792" y="2212147"/>
              <a:ext cx="137351" cy="3467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12" idx="2"/>
            </p:cNvCxnSpPr>
            <p:nvPr/>
          </p:nvCxnSpPr>
          <p:spPr>
            <a:xfrm flipV="1">
              <a:off x="7610623" y="2212146"/>
              <a:ext cx="751143" cy="5074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4540148" y="3856440"/>
              <a:ext cx="782589" cy="33100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18724" y="3868554"/>
              <a:ext cx="835507" cy="32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RTU</a:t>
              </a:r>
              <a:endParaRPr lang="en-US" sz="1100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70784" y="4392293"/>
              <a:ext cx="951629" cy="46365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37727" y="4365833"/>
              <a:ext cx="987907" cy="49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Physical</a:t>
              </a:r>
            </a:p>
            <a:p>
              <a:pPr algn="ctr"/>
              <a:r>
                <a:rPr lang="en-US" sz="1000" b="1" dirty="0" smtClean="0"/>
                <a:t>Equipment</a:t>
              </a:r>
              <a:endParaRPr lang="en-US" sz="1000" b="1" dirty="0"/>
            </a:p>
          </p:txBody>
        </p:sp>
        <p:cxnSp>
          <p:nvCxnSpPr>
            <p:cNvPr id="29" name="Straight Connector 28"/>
            <p:cNvCxnSpPr>
              <a:stCxn id="28" idx="0"/>
              <a:endCxn id="25" idx="2"/>
            </p:cNvCxnSpPr>
            <p:nvPr/>
          </p:nvCxnSpPr>
          <p:spPr>
            <a:xfrm flipH="1" flipV="1">
              <a:off x="4931443" y="4187442"/>
              <a:ext cx="237" cy="1783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8231404" y="1156283"/>
              <a:ext cx="655321" cy="3422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LAN</a:t>
              </a:r>
              <a:endParaRPr lang="en-US" sz="12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9107" y="2859454"/>
              <a:ext cx="2506597" cy="418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Wide-Area Network</a:t>
              </a:r>
              <a:endParaRPr lang="en-US" sz="16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09806" y="4850462"/>
              <a:ext cx="1359785" cy="380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Substation</a:t>
              </a:r>
              <a:endParaRPr lang="en-US" sz="1400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225341" y="3720475"/>
              <a:ext cx="1339603" cy="149931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98870" y="3856440"/>
              <a:ext cx="782589" cy="33100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477446" y="3856440"/>
              <a:ext cx="835507" cy="32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PLC</a:t>
              </a:r>
              <a:endParaRPr lang="en-US" sz="1100" b="1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429506" y="4392293"/>
              <a:ext cx="951629" cy="46365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96449" y="4365833"/>
              <a:ext cx="987907" cy="49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Physical</a:t>
              </a:r>
            </a:p>
            <a:p>
              <a:pPr algn="ctr"/>
              <a:r>
                <a:rPr lang="en-US" sz="1000" b="1" dirty="0" smtClean="0"/>
                <a:t>Equipment</a:t>
              </a:r>
              <a:endParaRPr lang="en-US" sz="1000" b="1" dirty="0"/>
            </a:p>
          </p:txBody>
        </p:sp>
        <p:cxnSp>
          <p:nvCxnSpPr>
            <p:cNvPr id="38" name="Straight Connector 37"/>
            <p:cNvCxnSpPr>
              <a:stCxn id="37" idx="0"/>
              <a:endCxn id="34" idx="2"/>
            </p:cNvCxnSpPr>
            <p:nvPr/>
          </p:nvCxnSpPr>
          <p:spPr>
            <a:xfrm flipH="1" flipV="1">
              <a:off x="6890165" y="4187442"/>
              <a:ext cx="237" cy="1783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6" idx="0"/>
            </p:cNvCxnSpPr>
            <p:nvPr/>
          </p:nvCxnSpPr>
          <p:spPr>
            <a:xfrm flipV="1">
              <a:off x="4936477" y="3547503"/>
              <a:ext cx="66645" cy="3210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5" idx="0"/>
            </p:cNvCxnSpPr>
            <p:nvPr/>
          </p:nvCxnSpPr>
          <p:spPr>
            <a:xfrm flipH="1" flipV="1">
              <a:off x="6844793" y="3489107"/>
              <a:ext cx="50406" cy="367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1426411" y="1795099"/>
              <a:ext cx="688975" cy="413227"/>
            </a:xfrm>
            <a:prstGeom prst="rect">
              <a:avLst/>
            </a:prstGeom>
            <a:solidFill>
              <a:srgbClr val="4FD52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45430" y="1803121"/>
              <a:ext cx="1069473" cy="405206"/>
            </a:xfrm>
            <a:prstGeom prst="rect">
              <a:avLst/>
            </a:prstGeom>
            <a:solidFill>
              <a:srgbClr val="1BECE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825053" y="1803121"/>
              <a:ext cx="1069473" cy="405205"/>
            </a:xfrm>
            <a:prstGeom prst="rect">
              <a:avLst/>
            </a:prstGeom>
            <a:solidFill>
              <a:srgbClr val="C0FFF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1524836" y="1436803"/>
              <a:ext cx="3224190" cy="2343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775167" y="1436803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990858" y="1436803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359784" y="1450172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2387757" y="1773097"/>
              <a:ext cx="1220890" cy="3971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Master Primary</a:t>
              </a:r>
              <a:endParaRPr lang="en-US" sz="10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757878" y="1773266"/>
              <a:ext cx="1232543" cy="3971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Master Hot Standby</a:t>
              </a:r>
              <a:endParaRPr lang="en-US" sz="10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92068" y="1833679"/>
              <a:ext cx="548561" cy="3232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HMI</a:t>
              </a:r>
              <a:endParaRPr lang="en-US" sz="11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36296" y="1009377"/>
              <a:ext cx="2823842" cy="336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Primary Control Center</a:t>
              </a:r>
              <a:endParaRPr lang="en-US" sz="1600" b="1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331161" y="1050627"/>
              <a:ext cx="3671960" cy="12858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53" name="Straight Connector 52"/>
            <p:cNvCxnSpPr>
              <a:endCxn id="42" idx="2"/>
            </p:cNvCxnSpPr>
            <p:nvPr/>
          </p:nvCxnSpPr>
          <p:spPr>
            <a:xfrm flipH="1" flipV="1">
              <a:off x="2980167" y="2208327"/>
              <a:ext cx="1098987" cy="6422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43" idx="2"/>
            </p:cNvCxnSpPr>
            <p:nvPr/>
          </p:nvCxnSpPr>
          <p:spPr>
            <a:xfrm flipH="1" flipV="1">
              <a:off x="4359790" y="2208326"/>
              <a:ext cx="180358" cy="431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4229427" y="1152463"/>
              <a:ext cx="655321" cy="3422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LAN</a:t>
              </a:r>
              <a:endParaRPr lang="en-US" sz="1200" b="1" dirty="0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6238005" y="3589649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022229" y="974318"/>
            <a:ext cx="557026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2-2</a:t>
            </a:r>
            <a:endParaRPr lang="en-US" sz="2200" b="1" dirty="0"/>
          </a:p>
        </p:txBody>
      </p:sp>
      <p:pic>
        <p:nvPicPr>
          <p:cNvPr id="58" name="Picture 57" descr="Screen Shot 2016-11-29 at 9.22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75" y="4837085"/>
            <a:ext cx="4749639" cy="1672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" y="3269760"/>
            <a:ext cx="3557016" cy="232998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14691" y="2286476"/>
            <a:ext cx="26721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Fault tolerance is not sufficient in hostile environments</a:t>
            </a:r>
            <a:endParaRPr lang="en-US" sz="2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20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Our Contribution</a:t>
            </a:r>
            <a:endParaRPr lang="en-US" sz="3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12</a:t>
            </a:fld>
            <a:endParaRPr lang="en-US"/>
          </a:p>
        </p:txBody>
      </p:sp>
      <p:sp>
        <p:nvSpPr>
          <p:cNvPr id="78" name="Content Placeholder 2"/>
          <p:cNvSpPr>
            <a:spLocks noGrp="1"/>
          </p:cNvSpPr>
          <p:nvPr>
            <p:ph idx="1"/>
          </p:nvPr>
        </p:nvSpPr>
        <p:spPr>
          <a:xfrm>
            <a:off x="280737" y="1149684"/>
            <a:ext cx="8569158" cy="5203313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defRPr/>
            </a:pPr>
            <a:r>
              <a:rPr lang="en-US" sz="26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The first SCADA architecture that simultaneously addresses </a:t>
            </a:r>
            <a:r>
              <a:rPr lang="en-US" sz="2600" dirty="0" smtClean="0">
                <a:solidFill>
                  <a:srgbClr val="0000FF"/>
                </a:solidFill>
                <a:ea typeface="ＭＳ Ｐゴシック" charset="0"/>
                <a:cs typeface="Calibri"/>
              </a:rPr>
              <a:t>system (SCADA master) compromises</a:t>
            </a:r>
            <a:r>
              <a:rPr lang="en-US" sz="26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 and </a:t>
            </a:r>
            <a:r>
              <a:rPr lang="en-US" sz="2600" dirty="0" smtClean="0">
                <a:solidFill>
                  <a:srgbClr val="0000FF"/>
                </a:solidFill>
                <a:ea typeface="ＭＳ Ｐゴシック" charset="0"/>
                <a:cs typeface="Calibri"/>
              </a:rPr>
              <a:t>network attacks</a:t>
            </a:r>
          </a:p>
          <a:p>
            <a:pPr lvl="1">
              <a:spcAft>
                <a:spcPts val="600"/>
              </a:spcAft>
              <a:buClr>
                <a:schemeClr val="tx1"/>
              </a:buClr>
              <a:defRPr/>
            </a:pPr>
            <a:r>
              <a:rPr lang="en-US" sz="22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Key idea: distributes SCADA master replicas across three or more active geographic sites to ensure continuous availability</a:t>
            </a:r>
          </a:p>
          <a:p>
            <a:pPr>
              <a:spcBef>
                <a:spcPts val="1224"/>
              </a:spcBef>
              <a:buClr>
                <a:schemeClr val="tx1"/>
              </a:buClr>
              <a:defRPr/>
            </a:pPr>
            <a:r>
              <a:rPr lang="en-US" sz="26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An extension of the architecture that avoids constructing additional power company control centers by leveraging </a:t>
            </a:r>
            <a:r>
              <a:rPr lang="en-US" sz="2600" dirty="0" smtClean="0">
                <a:solidFill>
                  <a:srgbClr val="0000FF"/>
                </a:solidFill>
                <a:ea typeface="ＭＳ Ｐゴシック" charset="0"/>
                <a:cs typeface="Calibri"/>
              </a:rPr>
              <a:t>commodity data centers</a:t>
            </a:r>
          </a:p>
          <a:p>
            <a:pPr lvl="1">
              <a:spcAft>
                <a:spcPts val="600"/>
              </a:spcAft>
              <a:buClr>
                <a:schemeClr val="tx1"/>
              </a:buClr>
              <a:defRPr/>
            </a:pPr>
            <a:r>
              <a:rPr lang="en-US" sz="22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Makes the architecture feasible for deployment</a:t>
            </a:r>
          </a:p>
          <a:p>
            <a:pPr>
              <a:spcBef>
                <a:spcPts val="1224"/>
              </a:spcBef>
              <a:buClr>
                <a:schemeClr val="tx1"/>
              </a:buClr>
              <a:defRPr/>
            </a:pPr>
            <a:r>
              <a:rPr lang="en-US" sz="26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An open-source implementation and evaluation of the architecture</a:t>
            </a:r>
          </a:p>
          <a:p>
            <a:pPr lvl="1">
              <a:spcAft>
                <a:spcPts val="600"/>
              </a:spcAft>
              <a:buClr>
                <a:schemeClr val="tx1"/>
              </a:buClr>
              <a:defRPr/>
            </a:pPr>
            <a:r>
              <a:rPr lang="en-US" sz="22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Spire: </a:t>
            </a:r>
            <a:r>
              <a:rPr lang="en-US" sz="2200" dirty="0" smtClean="0">
                <a:solidFill>
                  <a:srgbClr val="000000"/>
                </a:solidFill>
                <a:ea typeface="ＭＳ Ｐゴシック" charset="0"/>
                <a:cs typeface="Calibri"/>
                <a:hlinkClick r:id="rId3"/>
              </a:rPr>
              <a:t>www.dsn.jhu.edu/spire</a:t>
            </a:r>
            <a:r>
              <a:rPr lang="en-US" sz="22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 </a:t>
            </a:r>
            <a:endParaRPr lang="en-US" sz="2200" dirty="0">
              <a:solidFill>
                <a:srgbClr val="000000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8675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Addressing System Compromises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8703"/>
            <a:ext cx="8229600" cy="180170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Byzantine Fault Tolerant Replication (BFT)</a:t>
            </a:r>
          </a:p>
          <a:p>
            <a:pPr lvl="1"/>
            <a:r>
              <a:rPr lang="en-US" dirty="0" smtClean="0"/>
              <a:t>Correctly maintains state in the presence of compromises</a:t>
            </a:r>
          </a:p>
          <a:p>
            <a:pPr lvl="1">
              <a:buClr>
                <a:schemeClr val="tx1"/>
              </a:buClr>
            </a:pPr>
            <a:r>
              <a:rPr lang="en-US" dirty="0" smtClean="0">
                <a:solidFill>
                  <a:srgbClr val="FF0000"/>
                </a:solidFill>
              </a:rPr>
              <a:t>3f+1</a:t>
            </a:r>
            <a:r>
              <a:rPr lang="en-US" dirty="0" smtClean="0"/>
              <a:t> replicas needed to tolerate up to </a:t>
            </a:r>
            <a:r>
              <a:rPr lang="en-US" dirty="0" smtClean="0">
                <a:solidFill>
                  <a:srgbClr val="FF0000"/>
                </a:solidFill>
              </a:rPr>
              <a:t>f</a:t>
            </a:r>
            <a:r>
              <a:rPr lang="en-US" dirty="0" smtClean="0"/>
              <a:t> intrusions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FF"/>
                </a:solidFill>
              </a:rPr>
              <a:t>2f</a:t>
            </a:r>
            <a:r>
              <a:rPr lang="en-US" dirty="0" smtClean="0">
                <a:solidFill>
                  <a:srgbClr val="0000FF"/>
                </a:solidFill>
              </a:rPr>
              <a:t>+1 </a:t>
            </a:r>
            <a:r>
              <a:rPr lang="en-US" dirty="0"/>
              <a:t>connected correct replicas required to make </a:t>
            </a:r>
            <a:r>
              <a:rPr lang="en-US" dirty="0" smtClean="0"/>
              <a:t>progress</a:t>
            </a:r>
          </a:p>
          <a:p>
            <a:pPr lvl="1">
              <a:buClr>
                <a:schemeClr val="tx1"/>
              </a:buClr>
            </a:pPr>
            <a:r>
              <a:rPr lang="en-US" dirty="0" smtClean="0">
                <a:solidFill>
                  <a:srgbClr val="0000FF"/>
                </a:solidFill>
              </a:rPr>
              <a:t>Prime </a:t>
            </a:r>
            <a:r>
              <a:rPr lang="en-US" dirty="0" smtClean="0"/>
              <a:t>protocol </a:t>
            </a:r>
            <a:r>
              <a:rPr lang="mr-IN" dirty="0" smtClean="0"/>
              <a:t>–</a:t>
            </a:r>
            <a:r>
              <a:rPr lang="en-US" dirty="0" smtClean="0"/>
              <a:t> latency guarantees under attack </a:t>
            </a:r>
            <a:r>
              <a:rPr lang="en-US" sz="2600" dirty="0" smtClean="0"/>
              <a:t>[ACKL11]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31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Addressing System Compromises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8703"/>
            <a:ext cx="8229600" cy="180170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Byzantine Fault Tolerant Replication (BFT)</a:t>
            </a:r>
          </a:p>
          <a:p>
            <a:pPr lvl="1"/>
            <a:r>
              <a:rPr lang="en-US" dirty="0" smtClean="0"/>
              <a:t>Correctly maintains state in the presence of compromises</a:t>
            </a:r>
          </a:p>
          <a:p>
            <a:pPr lvl="1">
              <a:buClr>
                <a:schemeClr val="tx1"/>
              </a:buClr>
            </a:pPr>
            <a:r>
              <a:rPr lang="en-US" dirty="0" smtClean="0">
                <a:solidFill>
                  <a:srgbClr val="FF0000"/>
                </a:solidFill>
              </a:rPr>
              <a:t>3f+1</a:t>
            </a:r>
            <a:r>
              <a:rPr lang="en-US" dirty="0" smtClean="0"/>
              <a:t> replicas needed to tolerate up to </a:t>
            </a:r>
            <a:r>
              <a:rPr lang="en-US" dirty="0" smtClean="0">
                <a:solidFill>
                  <a:srgbClr val="FF0000"/>
                </a:solidFill>
              </a:rPr>
              <a:t>f</a:t>
            </a:r>
            <a:r>
              <a:rPr lang="en-US" dirty="0" smtClean="0"/>
              <a:t> intrusions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FF"/>
                </a:solidFill>
              </a:rPr>
              <a:t>2f</a:t>
            </a:r>
            <a:r>
              <a:rPr lang="en-US" dirty="0" smtClean="0">
                <a:solidFill>
                  <a:srgbClr val="0000FF"/>
                </a:solidFill>
              </a:rPr>
              <a:t>+1 </a:t>
            </a:r>
            <a:r>
              <a:rPr lang="en-US" dirty="0"/>
              <a:t>connected correct replicas required to make </a:t>
            </a:r>
            <a:r>
              <a:rPr lang="en-US" dirty="0" smtClean="0"/>
              <a:t>progress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FF"/>
                </a:solidFill>
              </a:rPr>
              <a:t>Prime </a:t>
            </a:r>
            <a:r>
              <a:rPr lang="en-US" dirty="0"/>
              <a:t>protocol </a:t>
            </a:r>
            <a:r>
              <a:rPr lang="mr-IN" dirty="0"/>
              <a:t>–</a:t>
            </a:r>
            <a:r>
              <a:rPr lang="en-US" dirty="0"/>
              <a:t> latency guarantees under attack </a:t>
            </a:r>
            <a:r>
              <a:rPr lang="en-US" sz="2600" dirty="0"/>
              <a:t>[ACKL11]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14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2848095"/>
            <a:ext cx="8229600" cy="1422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500" dirty="0">
                <a:solidFill>
                  <a:srgbClr val="FF0000"/>
                </a:solidFill>
              </a:rPr>
              <a:t>What prevents an attacker from reusing the same exploit to compromise more than f replicas</a:t>
            </a:r>
            <a:r>
              <a:rPr lang="en-US" sz="2500" dirty="0" smtClean="0">
                <a:solidFill>
                  <a:srgbClr val="FF0000"/>
                </a:solidFill>
              </a:rPr>
              <a:t>?</a:t>
            </a: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2270514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Addressing System Compromises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8703"/>
            <a:ext cx="8229600" cy="180170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Byzantine Fault Tolerant Replication (BFT)</a:t>
            </a:r>
          </a:p>
          <a:p>
            <a:pPr lvl="1"/>
            <a:r>
              <a:rPr lang="en-US" dirty="0" smtClean="0"/>
              <a:t>Correctly maintains state in the presence of compromises</a:t>
            </a:r>
          </a:p>
          <a:p>
            <a:pPr lvl="1">
              <a:buClr>
                <a:schemeClr val="tx1"/>
              </a:buClr>
            </a:pPr>
            <a:r>
              <a:rPr lang="en-US" dirty="0" smtClean="0">
                <a:solidFill>
                  <a:srgbClr val="FF0000"/>
                </a:solidFill>
              </a:rPr>
              <a:t>3f+1</a:t>
            </a:r>
            <a:r>
              <a:rPr lang="en-US" dirty="0" smtClean="0"/>
              <a:t> replicas needed to tolerate up to </a:t>
            </a:r>
            <a:r>
              <a:rPr lang="en-US" dirty="0" smtClean="0">
                <a:solidFill>
                  <a:srgbClr val="FF0000"/>
                </a:solidFill>
              </a:rPr>
              <a:t>f</a:t>
            </a:r>
            <a:r>
              <a:rPr lang="en-US" dirty="0" smtClean="0"/>
              <a:t> intrusions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FF"/>
                </a:solidFill>
              </a:rPr>
              <a:t>2f</a:t>
            </a:r>
            <a:r>
              <a:rPr lang="en-US" dirty="0" smtClean="0">
                <a:solidFill>
                  <a:srgbClr val="0000FF"/>
                </a:solidFill>
              </a:rPr>
              <a:t>+1 </a:t>
            </a:r>
            <a:r>
              <a:rPr lang="en-US" dirty="0"/>
              <a:t>connected correct replicas required to make </a:t>
            </a:r>
            <a:r>
              <a:rPr lang="en-US" dirty="0" smtClean="0"/>
              <a:t>progress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FF"/>
                </a:solidFill>
              </a:rPr>
              <a:t>Prime </a:t>
            </a:r>
            <a:r>
              <a:rPr lang="en-US" dirty="0"/>
              <a:t>protocol </a:t>
            </a:r>
            <a:r>
              <a:rPr lang="mr-IN" dirty="0"/>
              <a:t>–</a:t>
            </a:r>
            <a:r>
              <a:rPr lang="en-US" dirty="0"/>
              <a:t> latency guarantees under attack </a:t>
            </a:r>
            <a:r>
              <a:rPr lang="en-US" sz="2600" dirty="0"/>
              <a:t>[ACKL11]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15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2848095"/>
            <a:ext cx="8229600" cy="14228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Diversity</a:t>
            </a:r>
          </a:p>
          <a:p>
            <a:pPr lvl="1"/>
            <a:r>
              <a:rPr lang="en-US" dirty="0" smtClean="0">
                <a:ea typeface="MS PGothic" charset="0"/>
              </a:rPr>
              <a:t>Present a </a:t>
            </a:r>
            <a:r>
              <a:rPr lang="en-US" dirty="0" smtClean="0">
                <a:solidFill>
                  <a:srgbClr val="FF0000"/>
                </a:solidFill>
                <a:ea typeface="MS PGothic" charset="0"/>
              </a:rPr>
              <a:t>different</a:t>
            </a:r>
            <a:r>
              <a:rPr lang="en-US" dirty="0" smtClean="0">
                <a:ea typeface="MS PGothic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ea typeface="MS PGothic" charset="0"/>
              </a:rPr>
              <a:t>attack surface </a:t>
            </a:r>
            <a:r>
              <a:rPr lang="en-US" dirty="0" smtClean="0">
                <a:ea typeface="MS PGothic" charset="0"/>
              </a:rPr>
              <a:t>so that an adversary cannot exploit a single vulnerability to compromise all replicas</a:t>
            </a:r>
          </a:p>
          <a:p>
            <a:pPr lvl="1">
              <a:buClr>
                <a:schemeClr val="tx1"/>
              </a:buClr>
            </a:pPr>
            <a:r>
              <a:rPr lang="en-US" dirty="0" err="1" smtClean="0">
                <a:solidFill>
                  <a:srgbClr val="0000FF"/>
                </a:solidFill>
                <a:ea typeface="MS PGothic" charset="0"/>
              </a:rPr>
              <a:t>Multicompiler</a:t>
            </a:r>
            <a:r>
              <a:rPr lang="en-US" dirty="0" smtClean="0">
                <a:ea typeface="MS PGothic" charset="0"/>
              </a:rPr>
              <a:t> from UC Irvine </a:t>
            </a:r>
            <a:r>
              <a:rPr lang="en-US" sz="2600" dirty="0" smtClean="0">
                <a:ea typeface="MS PGothic" charset="0"/>
              </a:rPr>
              <a:t>[HNLBF13]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2065720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Addressing System Compromises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8703"/>
            <a:ext cx="8229600" cy="180170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Byzantine Fault Tolerant Replication (BFT)</a:t>
            </a:r>
          </a:p>
          <a:p>
            <a:pPr lvl="1"/>
            <a:r>
              <a:rPr lang="en-US" dirty="0" smtClean="0"/>
              <a:t>Correctly maintains state in the presence of compromises</a:t>
            </a:r>
          </a:p>
          <a:p>
            <a:pPr lvl="1">
              <a:buClr>
                <a:schemeClr val="tx1"/>
              </a:buClr>
            </a:pPr>
            <a:r>
              <a:rPr lang="en-US" dirty="0" smtClean="0">
                <a:solidFill>
                  <a:srgbClr val="FF0000"/>
                </a:solidFill>
              </a:rPr>
              <a:t>3f+1</a:t>
            </a:r>
            <a:r>
              <a:rPr lang="en-US" dirty="0" smtClean="0"/>
              <a:t> replicas needed to tolerate up to </a:t>
            </a:r>
            <a:r>
              <a:rPr lang="en-US" dirty="0" smtClean="0">
                <a:solidFill>
                  <a:srgbClr val="FF0000"/>
                </a:solidFill>
              </a:rPr>
              <a:t>f</a:t>
            </a:r>
            <a:r>
              <a:rPr lang="en-US" dirty="0" smtClean="0"/>
              <a:t> intrusions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FF"/>
                </a:solidFill>
              </a:rPr>
              <a:t>2f</a:t>
            </a:r>
            <a:r>
              <a:rPr lang="en-US" dirty="0" smtClean="0">
                <a:solidFill>
                  <a:srgbClr val="0000FF"/>
                </a:solidFill>
              </a:rPr>
              <a:t>+1 </a:t>
            </a:r>
            <a:r>
              <a:rPr lang="en-US" dirty="0"/>
              <a:t>connected correct replicas required to make </a:t>
            </a:r>
            <a:r>
              <a:rPr lang="en-US" dirty="0" smtClean="0"/>
              <a:t>progress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FF"/>
                </a:solidFill>
              </a:rPr>
              <a:t>Prime </a:t>
            </a:r>
            <a:r>
              <a:rPr lang="en-US" dirty="0"/>
              <a:t>protocol </a:t>
            </a:r>
            <a:r>
              <a:rPr lang="mr-IN" dirty="0"/>
              <a:t>–</a:t>
            </a:r>
            <a:r>
              <a:rPr lang="en-US" dirty="0"/>
              <a:t> latency guarantees under attack </a:t>
            </a:r>
            <a:r>
              <a:rPr lang="en-US" sz="2600" dirty="0"/>
              <a:t>[ACKL11]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16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2848095"/>
            <a:ext cx="8229600" cy="14228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Diversity</a:t>
            </a:r>
          </a:p>
          <a:p>
            <a:pPr lvl="1"/>
            <a:r>
              <a:rPr lang="en-US" dirty="0" smtClean="0">
                <a:ea typeface="MS PGothic" charset="0"/>
              </a:rPr>
              <a:t>Present a </a:t>
            </a:r>
            <a:r>
              <a:rPr lang="en-US" dirty="0" smtClean="0">
                <a:solidFill>
                  <a:srgbClr val="FF0000"/>
                </a:solidFill>
                <a:ea typeface="MS PGothic" charset="0"/>
              </a:rPr>
              <a:t>different</a:t>
            </a:r>
            <a:r>
              <a:rPr lang="en-US" dirty="0" smtClean="0">
                <a:ea typeface="MS PGothic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ea typeface="MS PGothic" charset="0"/>
              </a:rPr>
              <a:t>attack surface </a:t>
            </a:r>
            <a:r>
              <a:rPr lang="en-US" dirty="0" smtClean="0">
                <a:ea typeface="MS PGothic" charset="0"/>
              </a:rPr>
              <a:t>so that an adversary cannot exploit a single vulnerability to compromise all replicas</a:t>
            </a:r>
          </a:p>
          <a:p>
            <a:pPr lvl="1">
              <a:buClr>
                <a:schemeClr val="tx1"/>
              </a:buClr>
            </a:pPr>
            <a:r>
              <a:rPr lang="en-US" dirty="0" err="1" smtClean="0">
                <a:solidFill>
                  <a:srgbClr val="0000FF"/>
                </a:solidFill>
                <a:ea typeface="MS PGothic" charset="0"/>
              </a:rPr>
              <a:t>Multicompiler</a:t>
            </a:r>
            <a:r>
              <a:rPr lang="en-US" dirty="0" smtClean="0">
                <a:ea typeface="MS PGothic" charset="0"/>
              </a:rPr>
              <a:t> from UC Irvine </a:t>
            </a:r>
            <a:r>
              <a:rPr lang="en-US" sz="2600" dirty="0" smtClean="0">
                <a:ea typeface="MS PGothic" charset="0"/>
              </a:rPr>
              <a:t>[HNLBF13]</a:t>
            </a:r>
            <a:endParaRPr lang="en-US" sz="26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4209761"/>
            <a:ext cx="8229600" cy="2224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sz="2500" dirty="0">
                <a:solidFill>
                  <a:srgbClr val="FF0000"/>
                </a:solidFill>
              </a:rPr>
              <a:t>What prevents an attacker from compromising more than f replicas over time?</a:t>
            </a:r>
          </a:p>
        </p:txBody>
      </p:sp>
    </p:spTree>
    <p:extLst>
      <p:ext uri="{BB962C8B-B14F-4D97-AF65-F5344CB8AC3E}">
        <p14:creationId xmlns:p14="http://schemas.microsoft.com/office/powerpoint/2010/main" val="230259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Addressing System Compromises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8703"/>
            <a:ext cx="8229600" cy="180170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Byzantine Fault Tolerant Replication (BFT)</a:t>
            </a:r>
          </a:p>
          <a:p>
            <a:pPr lvl="1"/>
            <a:r>
              <a:rPr lang="en-US" dirty="0" smtClean="0"/>
              <a:t>Correctly maintains state in the presence of compromises</a:t>
            </a:r>
          </a:p>
          <a:p>
            <a:pPr lvl="1">
              <a:buClr>
                <a:schemeClr val="tx1"/>
              </a:buClr>
            </a:pPr>
            <a:r>
              <a:rPr lang="en-US" dirty="0" smtClean="0">
                <a:solidFill>
                  <a:srgbClr val="FF0000"/>
                </a:solidFill>
              </a:rPr>
              <a:t>3f+1</a:t>
            </a:r>
            <a:r>
              <a:rPr lang="en-US" dirty="0" smtClean="0"/>
              <a:t> replicas needed to tolerate up to </a:t>
            </a:r>
            <a:r>
              <a:rPr lang="en-US" dirty="0" smtClean="0">
                <a:solidFill>
                  <a:srgbClr val="FF0000"/>
                </a:solidFill>
              </a:rPr>
              <a:t>f</a:t>
            </a:r>
            <a:r>
              <a:rPr lang="en-US" dirty="0" smtClean="0"/>
              <a:t> intrusions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FF"/>
                </a:solidFill>
              </a:rPr>
              <a:t>2f</a:t>
            </a:r>
            <a:r>
              <a:rPr lang="en-US" dirty="0" smtClean="0">
                <a:solidFill>
                  <a:srgbClr val="0000FF"/>
                </a:solidFill>
              </a:rPr>
              <a:t>+1 </a:t>
            </a:r>
            <a:r>
              <a:rPr lang="en-US" dirty="0"/>
              <a:t>connected correct replicas required to make </a:t>
            </a:r>
            <a:r>
              <a:rPr lang="en-US" dirty="0" smtClean="0"/>
              <a:t>progress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FF"/>
                </a:solidFill>
              </a:rPr>
              <a:t>Prime </a:t>
            </a:r>
            <a:r>
              <a:rPr lang="en-US" dirty="0"/>
              <a:t>protocol </a:t>
            </a:r>
            <a:r>
              <a:rPr lang="mr-IN" dirty="0"/>
              <a:t>–</a:t>
            </a:r>
            <a:r>
              <a:rPr lang="en-US" dirty="0"/>
              <a:t> latency guarantees under attack </a:t>
            </a:r>
            <a:r>
              <a:rPr lang="en-US" sz="2600" dirty="0"/>
              <a:t>[ACKL11]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17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2848095"/>
            <a:ext cx="8229600" cy="14228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Diversity</a:t>
            </a:r>
          </a:p>
          <a:p>
            <a:pPr lvl="1"/>
            <a:r>
              <a:rPr lang="en-US" dirty="0" smtClean="0">
                <a:ea typeface="MS PGothic" charset="0"/>
              </a:rPr>
              <a:t>Present a </a:t>
            </a:r>
            <a:r>
              <a:rPr lang="en-US" dirty="0" smtClean="0">
                <a:solidFill>
                  <a:srgbClr val="FF0000"/>
                </a:solidFill>
                <a:ea typeface="MS PGothic" charset="0"/>
              </a:rPr>
              <a:t>different</a:t>
            </a:r>
            <a:r>
              <a:rPr lang="en-US" dirty="0" smtClean="0">
                <a:ea typeface="MS PGothic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ea typeface="MS PGothic" charset="0"/>
              </a:rPr>
              <a:t>attack surface </a:t>
            </a:r>
            <a:r>
              <a:rPr lang="en-US" dirty="0" smtClean="0">
                <a:ea typeface="MS PGothic" charset="0"/>
              </a:rPr>
              <a:t>so that an adversary cannot exploit a single vulnerability to compromise all replicas</a:t>
            </a:r>
          </a:p>
          <a:p>
            <a:pPr lvl="1">
              <a:buClr>
                <a:schemeClr val="tx1"/>
              </a:buClr>
            </a:pPr>
            <a:r>
              <a:rPr lang="en-US" dirty="0" err="1" smtClean="0">
                <a:solidFill>
                  <a:srgbClr val="0000FF"/>
                </a:solidFill>
                <a:ea typeface="MS PGothic" charset="0"/>
              </a:rPr>
              <a:t>Multicompiler</a:t>
            </a:r>
            <a:r>
              <a:rPr lang="en-US" dirty="0" smtClean="0">
                <a:ea typeface="MS PGothic" charset="0"/>
              </a:rPr>
              <a:t> from UC Irvine </a:t>
            </a:r>
            <a:r>
              <a:rPr lang="en-US" sz="2600" dirty="0" smtClean="0">
                <a:ea typeface="MS PGothic" charset="0"/>
              </a:rPr>
              <a:t>[HNLBF13]</a:t>
            </a:r>
            <a:endParaRPr lang="en-US" sz="26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4209761"/>
            <a:ext cx="8229600" cy="222419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Proactive Recovery</a:t>
            </a:r>
          </a:p>
          <a:p>
            <a:pPr lvl="1"/>
            <a:r>
              <a:rPr lang="en-US" dirty="0"/>
              <a:t>Periodically rejuvenate replicas to a known good state to cleanse any potentially undetected intrusions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3f+2k+1 </a:t>
            </a:r>
            <a:r>
              <a:rPr lang="en-US" dirty="0"/>
              <a:t>replicas needed to simultaneously tolerate up to 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 intrusions and </a:t>
            </a:r>
            <a:r>
              <a:rPr lang="en-US" dirty="0">
                <a:solidFill>
                  <a:srgbClr val="FF0000"/>
                </a:solidFill>
              </a:rPr>
              <a:t>k</a:t>
            </a:r>
            <a:r>
              <a:rPr lang="en-US" dirty="0"/>
              <a:t> recovering replicas </a:t>
            </a:r>
            <a:r>
              <a:rPr lang="en-US" sz="2600" dirty="0"/>
              <a:t>[SBCNV10]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FF"/>
                </a:solidFill>
              </a:rPr>
              <a:t>2f+k+1 </a:t>
            </a:r>
            <a:r>
              <a:rPr lang="en-US" dirty="0"/>
              <a:t>connected correct replicas required to make progress</a:t>
            </a:r>
          </a:p>
        </p:txBody>
      </p:sp>
    </p:spTree>
    <p:extLst>
      <p:ext uri="{BB962C8B-B14F-4D97-AF65-F5344CB8AC3E}">
        <p14:creationId xmlns:p14="http://schemas.microsoft.com/office/powerpoint/2010/main" val="1868490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Intrusion Tolerance State-of-the-Art in Research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18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94589" y="1075653"/>
            <a:ext cx="5733191" cy="3416388"/>
            <a:chOff x="3194589" y="1075653"/>
            <a:chExt cx="5733191" cy="3416388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6756746" y="1956903"/>
              <a:ext cx="70121" cy="372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7370858" y="1956905"/>
              <a:ext cx="261462" cy="3727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endCxn id="42" idx="2"/>
            </p:cNvCxnSpPr>
            <p:nvPr/>
          </p:nvCxnSpPr>
          <p:spPr>
            <a:xfrm flipH="1" flipV="1">
              <a:off x="4368647" y="1998497"/>
              <a:ext cx="640301" cy="4835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 flipV="1">
              <a:off x="5173913" y="1956903"/>
              <a:ext cx="197056" cy="4228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endCxn id="59" idx="2"/>
            </p:cNvCxnSpPr>
            <p:nvPr/>
          </p:nvCxnSpPr>
          <p:spPr>
            <a:xfrm flipH="1" flipV="1">
              <a:off x="5997797" y="2004784"/>
              <a:ext cx="43384" cy="3249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7857227" y="1956905"/>
              <a:ext cx="641367" cy="4950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178583" y="1432391"/>
              <a:ext cx="0" cy="2877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987683" y="1440539"/>
              <a:ext cx="0" cy="2877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09062" y="1434605"/>
              <a:ext cx="0" cy="2877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632320" y="1432391"/>
              <a:ext cx="0" cy="2877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8451317" y="1434605"/>
              <a:ext cx="0" cy="2877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loud 8"/>
            <p:cNvSpPr/>
            <p:nvPr/>
          </p:nvSpPr>
          <p:spPr>
            <a:xfrm>
              <a:off x="4660447" y="2329691"/>
              <a:ext cx="3384233" cy="851796"/>
            </a:xfrm>
            <a:prstGeom prst="cloud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71542" y="4184264"/>
              <a:ext cx="1100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Substation</a:t>
              </a:r>
              <a:endParaRPr lang="en-US" sz="1400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103184" y="3269759"/>
              <a:ext cx="1084148" cy="12134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324553" y="3379796"/>
              <a:ext cx="633353" cy="26788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07214" y="3389600"/>
              <a:ext cx="6761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RTU</a:t>
              </a:r>
              <a:endParaRPr lang="en-US" sz="1100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68416" y="3813465"/>
              <a:ext cx="770158" cy="37524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41663" y="3792051"/>
              <a:ext cx="799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Physical</a:t>
              </a:r>
            </a:p>
            <a:p>
              <a:pPr algn="ctr"/>
              <a:r>
                <a:rPr lang="en-US" sz="1000" b="1" dirty="0" smtClean="0"/>
                <a:t>Equipment</a:t>
              </a:r>
              <a:endParaRPr lang="en-US" sz="1000" b="1" dirty="0"/>
            </a:p>
          </p:txBody>
        </p:sp>
        <p:cxnSp>
          <p:nvCxnSpPr>
            <p:cNvPr id="29" name="Straight Connector 28"/>
            <p:cNvCxnSpPr>
              <a:stCxn id="28" idx="0"/>
              <a:endCxn id="25" idx="2"/>
            </p:cNvCxnSpPr>
            <p:nvPr/>
          </p:nvCxnSpPr>
          <p:spPr>
            <a:xfrm flipH="1" flipV="1">
              <a:off x="5641230" y="3647678"/>
              <a:ext cx="192" cy="144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303277" y="2545562"/>
              <a:ext cx="20286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Wide-Area Network</a:t>
              </a:r>
              <a:endParaRPr lang="en-US" sz="16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56746" y="4184264"/>
              <a:ext cx="1100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Substation</a:t>
              </a:r>
              <a:endParaRPr lang="en-US" sz="1400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688388" y="3269759"/>
              <a:ext cx="1084148" cy="12134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909757" y="3379796"/>
              <a:ext cx="633353" cy="26788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92418" y="3379796"/>
              <a:ext cx="6761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PLC</a:t>
              </a:r>
              <a:endParaRPr lang="en-US" sz="1100" b="1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853620" y="3813465"/>
              <a:ext cx="770158" cy="37524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26867" y="3792051"/>
              <a:ext cx="799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Physical</a:t>
              </a:r>
            </a:p>
            <a:p>
              <a:pPr algn="ctr"/>
              <a:r>
                <a:rPr lang="en-US" sz="1000" b="1" dirty="0" smtClean="0"/>
                <a:t>Equipment</a:t>
              </a:r>
              <a:endParaRPr lang="en-US" sz="1000" b="1" dirty="0"/>
            </a:p>
          </p:txBody>
        </p:sp>
        <p:cxnSp>
          <p:nvCxnSpPr>
            <p:cNvPr id="38" name="Straight Connector 37"/>
            <p:cNvCxnSpPr>
              <a:stCxn id="37" idx="0"/>
              <a:endCxn id="34" idx="2"/>
            </p:cNvCxnSpPr>
            <p:nvPr/>
          </p:nvCxnSpPr>
          <p:spPr>
            <a:xfrm flipH="1" flipV="1">
              <a:off x="7226434" y="3647678"/>
              <a:ext cx="192" cy="144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6" idx="0"/>
            </p:cNvCxnSpPr>
            <p:nvPr/>
          </p:nvCxnSpPr>
          <p:spPr>
            <a:xfrm flipV="1">
              <a:off x="5645304" y="3129772"/>
              <a:ext cx="53936" cy="2598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5" idx="0"/>
            </p:cNvCxnSpPr>
            <p:nvPr/>
          </p:nvCxnSpPr>
          <p:spPr>
            <a:xfrm flipH="1" flipV="1">
              <a:off x="7189714" y="3082512"/>
              <a:ext cx="40794" cy="2972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412494" y="1423298"/>
              <a:ext cx="5274306" cy="172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597230" y="1406561"/>
              <a:ext cx="0" cy="2877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361519" y="1421571"/>
              <a:ext cx="0" cy="2877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3194589" y="1075653"/>
              <a:ext cx="2285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A Single Control Center</a:t>
              </a:r>
              <a:endParaRPr lang="en-US" sz="1600" b="1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10711" y="1109037"/>
              <a:ext cx="5717069" cy="104066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3129" y="1664070"/>
              <a:ext cx="557591" cy="334427"/>
            </a:xfrm>
            <a:prstGeom prst="rect">
              <a:avLst/>
            </a:prstGeom>
            <a:solidFill>
              <a:srgbClr val="4FD52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074412" y="1670562"/>
              <a:ext cx="588469" cy="327935"/>
            </a:xfrm>
            <a:prstGeom prst="rect">
              <a:avLst/>
            </a:prstGeom>
            <a:solidFill>
              <a:srgbClr val="1BECE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90127" y="1627310"/>
              <a:ext cx="55931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</a:t>
              </a:r>
            </a:p>
            <a:p>
              <a:pPr algn="ctr"/>
              <a:r>
                <a:rPr lang="en-US" sz="1000" b="1" dirty="0" smtClean="0"/>
                <a:t>Master</a:t>
              </a:r>
              <a:endParaRPr lang="en-US" sz="10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356266" y="1695293"/>
              <a:ext cx="44395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HMI</a:t>
              </a:r>
              <a:endParaRPr lang="en-US" sz="1100" b="1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878538" y="1670915"/>
              <a:ext cx="588469" cy="327935"/>
            </a:xfrm>
            <a:prstGeom prst="rect">
              <a:avLst/>
            </a:prstGeom>
            <a:solidFill>
              <a:srgbClr val="EC1F5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894253" y="1627663"/>
              <a:ext cx="55931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</a:t>
              </a:r>
            </a:p>
            <a:p>
              <a:pPr algn="ctr"/>
              <a:r>
                <a:rPr lang="en-US" sz="1000" b="1" dirty="0" smtClean="0"/>
                <a:t>Master</a:t>
              </a:r>
              <a:endParaRPr lang="en-US" sz="1000" b="1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3562" y="1676849"/>
              <a:ext cx="588469" cy="32793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19277" y="1633597"/>
              <a:ext cx="55931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</a:t>
              </a:r>
            </a:p>
            <a:p>
              <a:pPr algn="ctr"/>
              <a:r>
                <a:rPr lang="en-US" sz="1000" b="1" dirty="0" smtClean="0"/>
                <a:t>Master</a:t>
              </a:r>
              <a:endParaRPr lang="en-US" sz="1000" b="1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178915" y="1688417"/>
              <a:ext cx="588469" cy="327935"/>
            </a:xfrm>
            <a:prstGeom prst="rect">
              <a:avLst/>
            </a:prstGeom>
            <a:solidFill>
              <a:srgbClr val="D33FE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194630" y="1645165"/>
              <a:ext cx="55931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</a:t>
              </a:r>
            </a:p>
            <a:p>
              <a:pPr algn="ctr"/>
              <a:r>
                <a:rPr lang="en-US" sz="1000" b="1" dirty="0" smtClean="0"/>
                <a:t>Master</a:t>
              </a:r>
              <a:endParaRPr lang="en-US" sz="1000" b="1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355143" y="1688417"/>
              <a:ext cx="588469" cy="327935"/>
            </a:xfrm>
            <a:prstGeom prst="rect">
              <a:avLst/>
            </a:prstGeom>
            <a:solidFill>
              <a:srgbClr val="0B9C4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70858" y="1645165"/>
              <a:ext cx="55931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</a:t>
              </a:r>
            </a:p>
            <a:p>
              <a:pPr algn="ctr"/>
              <a:r>
                <a:rPr lang="en-US" sz="1000" b="1" dirty="0" smtClean="0"/>
                <a:t>Master</a:t>
              </a:r>
              <a:endParaRPr lang="en-US" sz="1000" b="1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524643" y="1684014"/>
              <a:ext cx="588469" cy="327935"/>
            </a:xfrm>
            <a:prstGeom prst="rect">
              <a:avLst/>
            </a:prstGeom>
            <a:solidFill>
              <a:srgbClr val="2533E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540358" y="1640762"/>
              <a:ext cx="55931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</a:t>
              </a:r>
            </a:p>
            <a:p>
              <a:pPr algn="ctr"/>
              <a:r>
                <a:rPr lang="en-US" sz="1000" b="1" dirty="0" smtClean="0"/>
                <a:t>Master</a:t>
              </a:r>
              <a:endParaRPr lang="en-US" sz="1000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255916" y="1185519"/>
              <a:ext cx="53035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LAN</a:t>
              </a:r>
              <a:endParaRPr lang="en-US" sz="1200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238005" y="3589649"/>
              <a:ext cx="3971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…</a:t>
              </a:r>
              <a:endParaRPr lang="en-US" sz="2400" dirty="0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325451" y="974318"/>
            <a:ext cx="327659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/>
              <a:t>6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11811" y="2039368"/>
            <a:ext cx="3435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3f+2k+1 = 6 total replicas</a:t>
            </a:r>
          </a:p>
          <a:p>
            <a:pPr marL="285750" indent="-285750">
              <a:buClr>
                <a:schemeClr val="tx1"/>
              </a:buClr>
              <a:buFont typeface="Arial"/>
              <a:buChar char="•"/>
            </a:pPr>
            <a:r>
              <a:rPr lang="en-US" b="1" dirty="0" smtClean="0">
                <a:solidFill>
                  <a:srgbClr val="0000FF"/>
                </a:solidFill>
              </a:rPr>
              <a:t>2f+k+1 = 4</a:t>
            </a:r>
            <a:r>
              <a:rPr lang="en-US" b="1" dirty="0" smtClean="0">
                <a:solidFill>
                  <a:srgbClr val="000000"/>
                </a:solidFill>
              </a:rPr>
              <a:t> connected correct replicas required to provide </a:t>
            </a:r>
            <a:r>
              <a:rPr lang="en-US" b="1" dirty="0" smtClean="0">
                <a:solidFill>
                  <a:srgbClr val="3AD152"/>
                </a:solidFill>
              </a:rPr>
              <a:t>bounded delay</a:t>
            </a:r>
          </a:p>
        </p:txBody>
      </p:sp>
      <p:pic>
        <p:nvPicPr>
          <p:cNvPr id="70" name="Picture 69" descr="Screen Shot 2016-11-29 at 9.22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75" y="4837085"/>
            <a:ext cx="4749639" cy="1672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" name="TextBox 70"/>
          <p:cNvSpPr txBox="1"/>
          <p:nvPr/>
        </p:nvSpPr>
        <p:spPr>
          <a:xfrm>
            <a:off x="1659667" y="1000853"/>
            <a:ext cx="13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(progress: 4)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1" y="3319272"/>
            <a:ext cx="3091693" cy="299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00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Addressing Network Attacks (Part 1):</a:t>
            </a:r>
            <a:br>
              <a:rPr lang="en-US" sz="3600" dirty="0" smtClean="0"/>
            </a:br>
            <a:r>
              <a:rPr lang="en-US" sz="3000" dirty="0" smtClean="0"/>
              <a:t>Spines Intrusion-Tolerant Network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121" y="4491789"/>
            <a:ext cx="8229600" cy="1852977"/>
          </a:xfrm>
        </p:spPr>
        <p:txBody>
          <a:bodyPr>
            <a:normAutofit fontScale="85000" lnSpcReduction="10000"/>
          </a:bodyPr>
          <a:lstStyle/>
          <a:p>
            <a:pPr>
              <a:buClr>
                <a:schemeClr val="tx1"/>
              </a:buClr>
              <a:defRPr/>
            </a:pPr>
            <a:r>
              <a:rPr lang="en-US" sz="3100" dirty="0" smtClean="0">
                <a:solidFill>
                  <a:srgbClr val="0000FF"/>
                </a:solidFill>
              </a:rPr>
              <a:t>Resilient Overlay Network Architecture</a:t>
            </a:r>
            <a:r>
              <a:rPr lang="en-US" sz="3100" dirty="0" smtClean="0"/>
              <a:t>: overcomes compromises in the underlying network infrastructure</a:t>
            </a:r>
          </a:p>
          <a:p>
            <a:pPr>
              <a:buClr>
                <a:schemeClr val="tx1"/>
              </a:buClr>
              <a:defRPr/>
            </a:pPr>
            <a:r>
              <a:rPr lang="en-US" sz="3100" dirty="0" smtClean="0">
                <a:solidFill>
                  <a:srgbClr val="0000FF"/>
                </a:solidFill>
              </a:rPr>
              <a:t>Intrusion-Tolerant Overlay Protocols</a:t>
            </a:r>
            <a:r>
              <a:rPr lang="en-US" sz="3100" dirty="0" smtClean="0"/>
              <a:t>: overcome compromises of overlay nodes</a:t>
            </a:r>
            <a:endParaRPr lang="en-US" sz="3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19</a:t>
            </a:fld>
            <a:endParaRPr lang="en-US"/>
          </a:p>
        </p:txBody>
      </p:sp>
      <p:sp>
        <p:nvSpPr>
          <p:cNvPr id="724" name="TextBox 723"/>
          <p:cNvSpPr txBox="1"/>
          <p:nvPr/>
        </p:nvSpPr>
        <p:spPr>
          <a:xfrm>
            <a:off x="2314763" y="1966531"/>
            <a:ext cx="386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SJC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25" name="TextBox 724"/>
          <p:cNvSpPr txBox="1"/>
          <p:nvPr/>
        </p:nvSpPr>
        <p:spPr>
          <a:xfrm>
            <a:off x="2714413" y="2624633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LAX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26" name="TextBox 725"/>
          <p:cNvSpPr txBox="1"/>
          <p:nvPr/>
        </p:nvSpPr>
        <p:spPr>
          <a:xfrm>
            <a:off x="3422109" y="1914676"/>
            <a:ext cx="458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DEN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27" name="TextBox 726"/>
          <p:cNvSpPr txBox="1"/>
          <p:nvPr/>
        </p:nvSpPr>
        <p:spPr>
          <a:xfrm>
            <a:off x="3841896" y="27619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DFW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28" name="TextBox 727"/>
          <p:cNvSpPr txBox="1"/>
          <p:nvPr/>
        </p:nvSpPr>
        <p:spPr>
          <a:xfrm>
            <a:off x="4478609" y="1775193"/>
            <a:ext cx="404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CHI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29" name="TextBox 728"/>
          <p:cNvSpPr txBox="1"/>
          <p:nvPr/>
        </p:nvSpPr>
        <p:spPr>
          <a:xfrm>
            <a:off x="4944930" y="2651430"/>
            <a:ext cx="419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ATL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30" name="TextBox 729"/>
          <p:cNvSpPr txBox="1"/>
          <p:nvPr/>
        </p:nvSpPr>
        <p:spPr>
          <a:xfrm>
            <a:off x="5392336" y="2232786"/>
            <a:ext cx="490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WAS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31" name="TextBox 730"/>
          <p:cNvSpPr txBox="1"/>
          <p:nvPr/>
        </p:nvSpPr>
        <p:spPr>
          <a:xfrm>
            <a:off x="6004683" y="2300695"/>
            <a:ext cx="446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SVG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32" name="TextBox 731"/>
          <p:cNvSpPr txBox="1"/>
          <p:nvPr/>
        </p:nvSpPr>
        <p:spPr>
          <a:xfrm>
            <a:off x="6392275" y="1331987"/>
            <a:ext cx="447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NYC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33" name="TextBox 732"/>
          <p:cNvSpPr txBox="1"/>
          <p:nvPr/>
        </p:nvSpPr>
        <p:spPr>
          <a:xfrm>
            <a:off x="6758218" y="1965769"/>
            <a:ext cx="433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JHU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722" name="Picture 721" descr="Resilient_Overlay_Architect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05" y="1051320"/>
            <a:ext cx="5649306" cy="33021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95953" y="3966081"/>
            <a:ext cx="184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[IEEE ICDCS 2016]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3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SCADA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1868"/>
            <a:ext cx="5307879" cy="5044295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sz="2200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Supervisory Control and Data </a:t>
            </a:r>
            <a:r>
              <a:rPr lang="en-US" sz="2200" dirty="0" smtClean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Acquisition </a:t>
            </a:r>
            <a:r>
              <a:rPr lang="en-US" sz="2200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(SCADA)</a:t>
            </a:r>
            <a:r>
              <a:rPr lang="en-US" sz="2200" dirty="0">
                <a:latin typeface="Calibri" charset="0"/>
                <a:ea typeface="ＭＳ Ｐゴシック" charset="0"/>
                <a:cs typeface="ＭＳ Ｐゴシック" charset="0"/>
              </a:rPr>
              <a:t> systems form the backbone </a:t>
            </a:r>
            <a:r>
              <a:rPr lang="en-US" sz="2200" dirty="0" smtClean="0">
                <a:latin typeface="Calibri" charset="0"/>
                <a:ea typeface="ＭＳ Ｐゴシック" charset="0"/>
                <a:cs typeface="ＭＳ Ｐゴシック" charset="0"/>
              </a:rPr>
              <a:t>of </a:t>
            </a:r>
            <a:r>
              <a:rPr lang="en-US" sz="2200" dirty="0">
                <a:latin typeface="Calibri" charset="0"/>
                <a:ea typeface="ＭＳ Ｐゴシック" charset="0"/>
                <a:cs typeface="ＭＳ Ｐゴシック" charset="0"/>
              </a:rPr>
              <a:t>critical infrastructure </a:t>
            </a:r>
            <a:r>
              <a:rPr lang="en-US" sz="2200" dirty="0" smtClean="0">
                <a:latin typeface="Calibri" charset="0"/>
                <a:ea typeface="ＭＳ Ｐゴシック" charset="0"/>
                <a:cs typeface="ＭＳ Ｐゴシック" charset="0"/>
              </a:rPr>
              <a:t>services</a:t>
            </a:r>
          </a:p>
          <a:p>
            <a:pPr lvl="1">
              <a:spcBef>
                <a:spcPts val="1200"/>
              </a:spcBef>
              <a:buClr>
                <a:schemeClr val="tx1"/>
              </a:buClr>
            </a:pPr>
            <a:r>
              <a:rPr lang="en-US" sz="1900" b="1" dirty="0" smtClean="0">
                <a:latin typeface="Calibri" charset="0"/>
                <a:ea typeface="ＭＳ Ｐゴシック" charset="0"/>
                <a:cs typeface="ＭＳ Ｐゴシック" charset="0"/>
              </a:rPr>
              <a:t>Power grid</a:t>
            </a:r>
            <a:r>
              <a:rPr lang="en-US" sz="1900" dirty="0" smtClean="0">
                <a:latin typeface="Calibri" charset="0"/>
                <a:ea typeface="ＭＳ Ｐゴシック" charset="0"/>
                <a:cs typeface="ＭＳ Ｐゴシック" charset="0"/>
              </a:rPr>
              <a:t>, water supply, waste management</a:t>
            </a:r>
            <a:endParaRPr lang="en-US" sz="19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1200"/>
              </a:spcBef>
            </a:pPr>
            <a:r>
              <a:rPr lang="en-US" sz="2200" dirty="0" smtClean="0">
                <a:latin typeface="Calibri" charset="0"/>
                <a:ea typeface="ＭＳ Ｐゴシック" charset="0"/>
                <a:cs typeface="ＭＳ Ｐゴシック" charset="0"/>
              </a:rPr>
              <a:t>To </a:t>
            </a:r>
            <a:r>
              <a:rPr lang="en-US" sz="2200" dirty="0">
                <a:latin typeface="Calibri" charset="0"/>
                <a:ea typeface="ＭＳ Ｐゴシック" charset="0"/>
                <a:cs typeface="ＭＳ Ｐゴシック" charset="0"/>
              </a:rPr>
              <a:t>preserve control and monitoring      capabilities, SCADA systems must be        </a:t>
            </a:r>
            <a:r>
              <a:rPr lang="en-US" sz="2200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constantly available </a:t>
            </a:r>
            <a:r>
              <a:rPr lang="en-US" sz="2200" dirty="0">
                <a:latin typeface="Calibri" charset="0"/>
                <a:ea typeface="ＭＳ Ｐゴシック" charset="0"/>
                <a:cs typeface="ＭＳ Ｐゴシック" charset="0"/>
              </a:rPr>
              <a:t>and run at their          </a:t>
            </a:r>
            <a:r>
              <a:rPr lang="en-US" sz="2200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expected level of </a:t>
            </a:r>
            <a:r>
              <a:rPr lang="en-US" sz="2200" dirty="0" smtClean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performance            </a:t>
            </a:r>
            <a:r>
              <a:rPr lang="en-US" sz="2200" dirty="0" smtClean="0">
                <a:latin typeface="Calibri" charset="0"/>
                <a:ea typeface="ＭＳ Ｐゴシック" charset="0"/>
                <a:cs typeface="ＭＳ Ｐゴシック" charset="0"/>
              </a:rPr>
              <a:t>(able to react within 100-200ms)</a:t>
            </a:r>
            <a:endParaRPr lang="en-US" sz="2200" dirty="0">
              <a:solidFill>
                <a:srgbClr val="0000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latin typeface="Calibri" charset="0"/>
                <a:ea typeface="ＭＳ Ｐゴシック" charset="0"/>
                <a:cs typeface="Calibri" charset="0"/>
              </a:rPr>
              <a:t>SCADA system failures and downtime can cause </a:t>
            </a:r>
            <a:r>
              <a:rPr lang="en-US" sz="22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Calibri" charset="0"/>
              </a:rPr>
              <a:t>catastrophic consequences</a:t>
            </a:r>
            <a:r>
              <a:rPr lang="en-US" sz="2200" dirty="0">
                <a:latin typeface="Calibri" charset="0"/>
                <a:ea typeface="ＭＳ Ｐゴシック" charset="0"/>
                <a:cs typeface="Calibri" charset="0"/>
              </a:rPr>
              <a:t>, such as equipment damage, blackouts, and human </a:t>
            </a:r>
            <a:r>
              <a:rPr lang="en-US" sz="2200" dirty="0" smtClean="0">
                <a:latin typeface="Calibri" charset="0"/>
                <a:ea typeface="ＭＳ Ｐゴシック" charset="0"/>
                <a:cs typeface="Calibri" charset="0"/>
              </a:rPr>
              <a:t>casualties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66" y="3044795"/>
            <a:ext cx="3764686" cy="10196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352" y="1081868"/>
            <a:ext cx="3124200" cy="17573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905" y="4234535"/>
            <a:ext cx="3239647" cy="22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85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Addressing Network Attacks (Part 1):</a:t>
            </a:r>
            <a:br>
              <a:rPr lang="en-US" sz="3600" dirty="0" smtClean="0"/>
            </a:br>
            <a:r>
              <a:rPr lang="en-US" sz="3000" dirty="0" smtClean="0"/>
              <a:t>Spines Intrusion-Tolerant Network</a:t>
            </a:r>
            <a:endParaRPr lang="en-US" sz="3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20</a:t>
            </a:fld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47121" y="1331987"/>
            <a:ext cx="8229600" cy="501277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defRPr/>
            </a:pPr>
            <a:r>
              <a:rPr lang="en-US" sz="3100" dirty="0">
                <a:solidFill>
                  <a:srgbClr val="000000"/>
                </a:solidFill>
              </a:rPr>
              <a:t>Makes </a:t>
            </a:r>
            <a:r>
              <a:rPr lang="en-US" sz="3100" dirty="0" smtClean="0">
                <a:solidFill>
                  <a:srgbClr val="000000"/>
                </a:solidFill>
              </a:rPr>
              <a:t>widespread network disruption </a:t>
            </a:r>
            <a:r>
              <a:rPr lang="en-US" sz="3100" dirty="0">
                <a:solidFill>
                  <a:srgbClr val="0000FF"/>
                </a:solidFill>
              </a:rPr>
              <a:t>nearly infeasible </a:t>
            </a:r>
            <a:r>
              <a:rPr lang="en-US" sz="3100" dirty="0">
                <a:solidFill>
                  <a:srgbClr val="000000"/>
                </a:solidFill>
              </a:rPr>
              <a:t>(requires simultaneous meltdown of multiple ISP backbones)</a:t>
            </a:r>
          </a:p>
          <a:p>
            <a:pPr>
              <a:buClr>
                <a:schemeClr val="tx1"/>
              </a:buClr>
              <a:defRPr/>
            </a:pPr>
            <a:r>
              <a:rPr lang="en-US" sz="3100" dirty="0">
                <a:solidFill>
                  <a:srgbClr val="000000"/>
                </a:solidFill>
              </a:rPr>
              <a:t>A dedicated (e.g. nation-state) attacker can still invest the resources to </a:t>
            </a:r>
            <a:r>
              <a:rPr lang="en-US" sz="3100" dirty="0">
                <a:solidFill>
                  <a:srgbClr val="FF0000"/>
                </a:solidFill>
              </a:rPr>
              <a:t>disconnect a single targeted </a:t>
            </a:r>
            <a:r>
              <a:rPr lang="en-US" sz="3100" dirty="0" smtClean="0">
                <a:solidFill>
                  <a:srgbClr val="FF0000"/>
                </a:solidFill>
              </a:rPr>
              <a:t>site</a:t>
            </a:r>
          </a:p>
          <a:p>
            <a:pPr>
              <a:buClr>
                <a:schemeClr val="tx1"/>
              </a:buClr>
              <a:defRPr/>
            </a:pPr>
            <a:r>
              <a:rPr lang="en-US" sz="3100" dirty="0" smtClean="0">
                <a:solidFill>
                  <a:srgbClr val="0000FF"/>
                </a:solidFill>
              </a:rPr>
              <a:t>Reduces the problem of addressing arbitrary network attacks to handling a single downed or disconnected site</a:t>
            </a:r>
            <a:endParaRPr lang="en-US" sz="31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948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5140744" y="1109037"/>
            <a:ext cx="3858672" cy="104066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47" name="Straight Connector 46"/>
          <p:cNvCxnSpPr/>
          <p:nvPr/>
        </p:nvCxnSpPr>
        <p:spPr>
          <a:xfrm>
            <a:off x="6560279" y="1432391"/>
            <a:ext cx="0" cy="287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096491" y="1440539"/>
            <a:ext cx="0" cy="287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7623044" y="1434605"/>
            <a:ext cx="0" cy="287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8140024" y="1432391"/>
            <a:ext cx="0" cy="287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664461" y="1434605"/>
            <a:ext cx="0" cy="287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New Natural Extensions </a:t>
            </a:r>
            <a:r>
              <a:rPr lang="en-US" sz="2700" dirty="0" smtClean="0"/>
              <a:t>(1/2)</a:t>
            </a:r>
            <a:r>
              <a:rPr lang="en-US" sz="3000" dirty="0" smtClean="0"/>
              <a:t>:</a:t>
            </a:r>
            <a:br>
              <a:rPr lang="en-US" sz="3000" dirty="0" smtClean="0"/>
            </a:br>
            <a:r>
              <a:rPr lang="en-US" sz="3000" dirty="0" smtClean="0"/>
              <a:t>Primary-Backup Sites with Intrusion-Tolerant Replication</a:t>
            </a:r>
            <a:endParaRPr lang="en-US" sz="3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21</a:t>
            </a:fld>
            <a:endParaRPr lang="en-US"/>
          </a:p>
        </p:txBody>
      </p:sp>
      <p:sp>
        <p:nvSpPr>
          <p:cNvPr id="9" name="Cloud 8"/>
          <p:cNvSpPr/>
          <p:nvPr/>
        </p:nvSpPr>
        <p:spPr>
          <a:xfrm>
            <a:off x="3263969" y="2329691"/>
            <a:ext cx="3384233" cy="851796"/>
          </a:xfrm>
          <a:prstGeom prst="cloud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75064" y="4184264"/>
            <a:ext cx="110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Substation</a:t>
            </a:r>
            <a:endParaRPr lang="en-US" sz="1400" b="1" dirty="0"/>
          </a:p>
        </p:txBody>
      </p:sp>
      <p:sp>
        <p:nvSpPr>
          <p:cNvPr id="22" name="Rectangle 21"/>
          <p:cNvSpPr/>
          <p:nvPr/>
        </p:nvSpPr>
        <p:spPr>
          <a:xfrm>
            <a:off x="3706706" y="3269759"/>
            <a:ext cx="1084148" cy="121340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5" name="Rectangle 24"/>
          <p:cNvSpPr/>
          <p:nvPr/>
        </p:nvSpPr>
        <p:spPr>
          <a:xfrm>
            <a:off x="3928075" y="3379796"/>
            <a:ext cx="633353" cy="26788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6" name="TextBox 25"/>
          <p:cNvSpPr txBox="1"/>
          <p:nvPr/>
        </p:nvSpPr>
        <p:spPr>
          <a:xfrm>
            <a:off x="3910736" y="3389600"/>
            <a:ext cx="676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RTU</a:t>
            </a:r>
            <a:endParaRPr lang="en-US" sz="1100" b="1" dirty="0"/>
          </a:p>
        </p:txBody>
      </p:sp>
      <p:sp>
        <p:nvSpPr>
          <p:cNvPr id="27" name="Rectangle 26"/>
          <p:cNvSpPr/>
          <p:nvPr/>
        </p:nvSpPr>
        <p:spPr>
          <a:xfrm>
            <a:off x="3871938" y="3813465"/>
            <a:ext cx="770158" cy="375242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845185" y="3792051"/>
            <a:ext cx="79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Physical</a:t>
            </a:r>
          </a:p>
          <a:p>
            <a:pPr algn="ctr"/>
            <a:r>
              <a:rPr lang="en-US" sz="1000" b="1" dirty="0" smtClean="0"/>
              <a:t>Equipment</a:t>
            </a:r>
            <a:endParaRPr lang="en-US" sz="1000" b="1" dirty="0"/>
          </a:p>
        </p:txBody>
      </p:sp>
      <p:cxnSp>
        <p:nvCxnSpPr>
          <p:cNvPr id="29" name="Straight Connector 28"/>
          <p:cNvCxnSpPr>
            <a:stCxn id="28" idx="0"/>
            <a:endCxn id="25" idx="2"/>
          </p:cNvCxnSpPr>
          <p:nvPr/>
        </p:nvCxnSpPr>
        <p:spPr>
          <a:xfrm flipH="1" flipV="1">
            <a:off x="4244752" y="3647678"/>
            <a:ext cx="192" cy="144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027111" y="2451986"/>
            <a:ext cx="202860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Spines Intrusion-Tolerant Network</a:t>
            </a:r>
            <a:endParaRPr lang="en-US" sz="16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360268" y="4184264"/>
            <a:ext cx="110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Substation</a:t>
            </a:r>
            <a:endParaRPr lang="en-US" sz="1400" b="1" dirty="0"/>
          </a:p>
        </p:txBody>
      </p:sp>
      <p:sp>
        <p:nvSpPr>
          <p:cNvPr id="33" name="Rectangle 32"/>
          <p:cNvSpPr/>
          <p:nvPr/>
        </p:nvSpPr>
        <p:spPr>
          <a:xfrm>
            <a:off x="5291910" y="3269759"/>
            <a:ext cx="1084148" cy="121340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4" name="Rectangle 33"/>
          <p:cNvSpPr/>
          <p:nvPr/>
        </p:nvSpPr>
        <p:spPr>
          <a:xfrm>
            <a:off x="5513279" y="3379796"/>
            <a:ext cx="633353" cy="26788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5" name="TextBox 34"/>
          <p:cNvSpPr txBox="1"/>
          <p:nvPr/>
        </p:nvSpPr>
        <p:spPr>
          <a:xfrm>
            <a:off x="5495940" y="3379796"/>
            <a:ext cx="676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PLC</a:t>
            </a:r>
            <a:endParaRPr lang="en-US" sz="1100" b="1" dirty="0"/>
          </a:p>
        </p:txBody>
      </p:sp>
      <p:sp>
        <p:nvSpPr>
          <p:cNvPr id="36" name="Rectangle 35"/>
          <p:cNvSpPr/>
          <p:nvPr/>
        </p:nvSpPr>
        <p:spPr>
          <a:xfrm>
            <a:off x="5457142" y="3813465"/>
            <a:ext cx="770158" cy="375242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430389" y="3792051"/>
            <a:ext cx="79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Physical</a:t>
            </a:r>
          </a:p>
          <a:p>
            <a:pPr algn="ctr"/>
            <a:r>
              <a:rPr lang="en-US" sz="1000" b="1" dirty="0" smtClean="0"/>
              <a:t>Equipment</a:t>
            </a:r>
            <a:endParaRPr lang="en-US" sz="1000" b="1" dirty="0"/>
          </a:p>
        </p:txBody>
      </p:sp>
      <p:cxnSp>
        <p:nvCxnSpPr>
          <p:cNvPr id="38" name="Straight Connector 37"/>
          <p:cNvCxnSpPr>
            <a:stCxn id="37" idx="0"/>
            <a:endCxn id="34" idx="2"/>
          </p:cNvCxnSpPr>
          <p:nvPr/>
        </p:nvCxnSpPr>
        <p:spPr>
          <a:xfrm flipH="1" flipV="1">
            <a:off x="5829956" y="3647678"/>
            <a:ext cx="192" cy="144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6" idx="0"/>
          </p:cNvCxnSpPr>
          <p:nvPr/>
        </p:nvCxnSpPr>
        <p:spPr>
          <a:xfrm flipV="1">
            <a:off x="4248826" y="3129772"/>
            <a:ext cx="53936" cy="259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5" idx="0"/>
          </p:cNvCxnSpPr>
          <p:nvPr/>
        </p:nvCxnSpPr>
        <p:spPr>
          <a:xfrm flipH="1" flipV="1">
            <a:off x="5793236" y="3082512"/>
            <a:ext cx="40794" cy="297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316328" y="1440539"/>
            <a:ext cx="34661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469024" y="1434992"/>
            <a:ext cx="0" cy="287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020415" y="1421571"/>
            <a:ext cx="0" cy="287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130183" y="1075653"/>
            <a:ext cx="302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Cold-Backup Control Center</a:t>
            </a:r>
            <a:endParaRPr lang="en-US" sz="1600" b="1" dirty="0"/>
          </a:p>
        </p:txBody>
      </p:sp>
      <p:sp>
        <p:nvSpPr>
          <p:cNvPr id="41" name="Rectangle 40"/>
          <p:cNvSpPr/>
          <p:nvPr/>
        </p:nvSpPr>
        <p:spPr>
          <a:xfrm>
            <a:off x="5241269" y="1664070"/>
            <a:ext cx="431251" cy="334427"/>
          </a:xfrm>
          <a:prstGeom prst="rect">
            <a:avLst/>
          </a:prstGeom>
          <a:solidFill>
            <a:srgbClr val="4FD52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2" name="Rectangle 41"/>
          <p:cNvSpPr/>
          <p:nvPr/>
        </p:nvSpPr>
        <p:spPr>
          <a:xfrm>
            <a:off x="5848848" y="1670562"/>
            <a:ext cx="339761" cy="327935"/>
          </a:xfrm>
          <a:prstGeom prst="rect">
            <a:avLst/>
          </a:prstGeom>
          <a:solidFill>
            <a:srgbClr val="1BEC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0" name="TextBox 49"/>
          <p:cNvSpPr txBox="1"/>
          <p:nvPr/>
        </p:nvSpPr>
        <p:spPr>
          <a:xfrm>
            <a:off x="5228060" y="1695293"/>
            <a:ext cx="44395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HMI</a:t>
            </a:r>
            <a:endParaRPr lang="en-US" sz="11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8348410" y="1185519"/>
            <a:ext cx="5303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LAN</a:t>
            </a:r>
            <a:endParaRPr lang="en-US" sz="1200" b="1" dirty="0"/>
          </a:p>
        </p:txBody>
      </p:sp>
      <p:sp>
        <p:nvSpPr>
          <p:cNvPr id="67" name="Rectangle 66"/>
          <p:cNvSpPr/>
          <p:nvPr/>
        </p:nvSpPr>
        <p:spPr>
          <a:xfrm>
            <a:off x="6392014" y="1670915"/>
            <a:ext cx="339761" cy="327935"/>
          </a:xfrm>
          <a:prstGeom prst="rect">
            <a:avLst/>
          </a:prstGeom>
          <a:solidFill>
            <a:srgbClr val="EC1F5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8" name="Rectangle 67"/>
          <p:cNvSpPr/>
          <p:nvPr/>
        </p:nvSpPr>
        <p:spPr>
          <a:xfrm>
            <a:off x="6931158" y="1679230"/>
            <a:ext cx="339761" cy="32793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9" name="Rectangle 68"/>
          <p:cNvSpPr/>
          <p:nvPr/>
        </p:nvSpPr>
        <p:spPr>
          <a:xfrm>
            <a:off x="7450917" y="1684014"/>
            <a:ext cx="339761" cy="327935"/>
          </a:xfrm>
          <a:prstGeom prst="rect">
            <a:avLst/>
          </a:prstGeom>
          <a:solidFill>
            <a:srgbClr val="2533E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0" name="Rectangle 69"/>
          <p:cNvSpPr/>
          <p:nvPr/>
        </p:nvSpPr>
        <p:spPr>
          <a:xfrm>
            <a:off x="7967447" y="1686705"/>
            <a:ext cx="339761" cy="327935"/>
          </a:xfrm>
          <a:prstGeom prst="rect">
            <a:avLst/>
          </a:prstGeom>
          <a:solidFill>
            <a:srgbClr val="0B9C4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1" name="Rectangle 70"/>
          <p:cNvSpPr/>
          <p:nvPr/>
        </p:nvSpPr>
        <p:spPr>
          <a:xfrm>
            <a:off x="8497855" y="1689877"/>
            <a:ext cx="339761" cy="327935"/>
          </a:xfrm>
          <a:prstGeom prst="rect">
            <a:avLst/>
          </a:prstGeom>
          <a:solidFill>
            <a:srgbClr val="D33FE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76" name="Straight Connector 75"/>
          <p:cNvCxnSpPr/>
          <p:nvPr/>
        </p:nvCxnSpPr>
        <p:spPr>
          <a:xfrm>
            <a:off x="2411860" y="1432391"/>
            <a:ext cx="0" cy="287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948072" y="1440539"/>
            <a:ext cx="0" cy="287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474625" y="1434605"/>
            <a:ext cx="0" cy="287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991605" y="1432391"/>
            <a:ext cx="0" cy="287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516042" y="1434605"/>
            <a:ext cx="0" cy="287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167909" y="1440539"/>
            <a:ext cx="34661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1320605" y="1434992"/>
            <a:ext cx="0" cy="287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871996" y="1421571"/>
            <a:ext cx="0" cy="287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981764" y="1075653"/>
            <a:ext cx="302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Primary Control Center</a:t>
            </a:r>
            <a:endParaRPr lang="en-US" sz="1600" b="1" dirty="0"/>
          </a:p>
        </p:txBody>
      </p:sp>
      <p:sp>
        <p:nvSpPr>
          <p:cNvPr id="87" name="Rectangle 86"/>
          <p:cNvSpPr/>
          <p:nvPr/>
        </p:nvSpPr>
        <p:spPr>
          <a:xfrm>
            <a:off x="992325" y="1109037"/>
            <a:ext cx="3858672" cy="104066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8" name="Rectangle 87"/>
          <p:cNvSpPr/>
          <p:nvPr/>
        </p:nvSpPr>
        <p:spPr>
          <a:xfrm>
            <a:off x="1092850" y="1664070"/>
            <a:ext cx="431251" cy="334427"/>
          </a:xfrm>
          <a:prstGeom prst="rect">
            <a:avLst/>
          </a:prstGeom>
          <a:solidFill>
            <a:srgbClr val="4FD52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9" name="Rectangle 88"/>
          <p:cNvSpPr/>
          <p:nvPr/>
        </p:nvSpPr>
        <p:spPr>
          <a:xfrm>
            <a:off x="1700429" y="1670562"/>
            <a:ext cx="339761" cy="327935"/>
          </a:xfrm>
          <a:prstGeom prst="rect">
            <a:avLst/>
          </a:prstGeom>
          <a:solidFill>
            <a:srgbClr val="EC9FE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0" name="TextBox 89"/>
          <p:cNvSpPr txBox="1"/>
          <p:nvPr/>
        </p:nvSpPr>
        <p:spPr>
          <a:xfrm>
            <a:off x="1079641" y="1695293"/>
            <a:ext cx="44395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HMI</a:t>
            </a:r>
            <a:endParaRPr lang="en-US" sz="11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4199991" y="1185519"/>
            <a:ext cx="5303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LAN</a:t>
            </a:r>
            <a:endParaRPr lang="en-US" sz="1200" b="1" dirty="0"/>
          </a:p>
        </p:txBody>
      </p:sp>
      <p:sp>
        <p:nvSpPr>
          <p:cNvPr id="92" name="Rectangle 91"/>
          <p:cNvSpPr/>
          <p:nvPr/>
        </p:nvSpPr>
        <p:spPr>
          <a:xfrm>
            <a:off x="2243595" y="1670915"/>
            <a:ext cx="339761" cy="327935"/>
          </a:xfrm>
          <a:prstGeom prst="rect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4" name="Rectangle 93"/>
          <p:cNvSpPr/>
          <p:nvPr/>
        </p:nvSpPr>
        <p:spPr>
          <a:xfrm>
            <a:off x="2782739" y="1679230"/>
            <a:ext cx="339761" cy="327935"/>
          </a:xfrm>
          <a:prstGeom prst="rect">
            <a:avLst/>
          </a:prstGeom>
          <a:solidFill>
            <a:srgbClr val="9CFF2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5" name="Rectangle 94"/>
          <p:cNvSpPr/>
          <p:nvPr/>
        </p:nvSpPr>
        <p:spPr>
          <a:xfrm>
            <a:off x="3302498" y="1684014"/>
            <a:ext cx="339761" cy="32793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6" name="Rectangle 95"/>
          <p:cNvSpPr/>
          <p:nvPr/>
        </p:nvSpPr>
        <p:spPr>
          <a:xfrm>
            <a:off x="3819028" y="1686705"/>
            <a:ext cx="339761" cy="327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7" name="Rectangle 96"/>
          <p:cNvSpPr/>
          <p:nvPr/>
        </p:nvSpPr>
        <p:spPr>
          <a:xfrm>
            <a:off x="4349436" y="1689877"/>
            <a:ext cx="339761" cy="327935"/>
          </a:xfrm>
          <a:prstGeom prst="rect">
            <a:avLst/>
          </a:prstGeom>
          <a:solidFill>
            <a:srgbClr val="FA997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98" name="Straight Connector 97"/>
          <p:cNvCxnSpPr>
            <a:endCxn id="89" idx="2"/>
          </p:cNvCxnSpPr>
          <p:nvPr/>
        </p:nvCxnSpPr>
        <p:spPr>
          <a:xfrm flipH="1" flipV="1">
            <a:off x="1870310" y="1998497"/>
            <a:ext cx="1432188" cy="638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endCxn id="92" idx="2"/>
          </p:cNvCxnSpPr>
          <p:nvPr/>
        </p:nvCxnSpPr>
        <p:spPr>
          <a:xfrm flipH="1" flipV="1">
            <a:off x="2413476" y="1998850"/>
            <a:ext cx="1061149" cy="597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94" idx="2"/>
          </p:cNvCxnSpPr>
          <p:nvPr/>
        </p:nvCxnSpPr>
        <p:spPr>
          <a:xfrm flipH="1" flipV="1">
            <a:off x="2952620" y="2007165"/>
            <a:ext cx="646606" cy="4928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endCxn id="95" idx="2"/>
          </p:cNvCxnSpPr>
          <p:nvPr/>
        </p:nvCxnSpPr>
        <p:spPr>
          <a:xfrm flipH="1" flipV="1">
            <a:off x="3472379" y="2011949"/>
            <a:ext cx="346649" cy="3798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endCxn id="96" idx="2"/>
          </p:cNvCxnSpPr>
          <p:nvPr/>
        </p:nvCxnSpPr>
        <p:spPr>
          <a:xfrm flipH="1" flipV="1">
            <a:off x="3988909" y="2014640"/>
            <a:ext cx="211082" cy="3771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7" idx="2"/>
          </p:cNvCxnSpPr>
          <p:nvPr/>
        </p:nvCxnSpPr>
        <p:spPr>
          <a:xfrm flipH="1" flipV="1">
            <a:off x="4519317" y="2017812"/>
            <a:ext cx="42111" cy="311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endCxn id="42" idx="2"/>
          </p:cNvCxnSpPr>
          <p:nvPr/>
        </p:nvCxnSpPr>
        <p:spPr>
          <a:xfrm flipV="1">
            <a:off x="5848848" y="1998497"/>
            <a:ext cx="169881" cy="331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endCxn id="67" idx="2"/>
          </p:cNvCxnSpPr>
          <p:nvPr/>
        </p:nvCxnSpPr>
        <p:spPr>
          <a:xfrm flipV="1">
            <a:off x="6188609" y="1998850"/>
            <a:ext cx="373286" cy="392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endCxn id="68" idx="2"/>
          </p:cNvCxnSpPr>
          <p:nvPr/>
        </p:nvCxnSpPr>
        <p:spPr>
          <a:xfrm flipV="1">
            <a:off x="6376058" y="2007165"/>
            <a:ext cx="724981" cy="4448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endCxn id="69" idx="2"/>
          </p:cNvCxnSpPr>
          <p:nvPr/>
        </p:nvCxnSpPr>
        <p:spPr>
          <a:xfrm flipV="1">
            <a:off x="6553200" y="2011949"/>
            <a:ext cx="1067598" cy="488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endCxn id="70" idx="2"/>
          </p:cNvCxnSpPr>
          <p:nvPr/>
        </p:nvCxnSpPr>
        <p:spPr>
          <a:xfrm flipV="1">
            <a:off x="6561895" y="2014640"/>
            <a:ext cx="1575433" cy="6220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71" idx="2"/>
          </p:cNvCxnSpPr>
          <p:nvPr/>
        </p:nvCxnSpPr>
        <p:spPr>
          <a:xfrm flipV="1">
            <a:off x="6648202" y="2017812"/>
            <a:ext cx="2019534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489796" y="1722065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43" name="TextBox 142"/>
          <p:cNvSpPr txBox="1"/>
          <p:nvPr/>
        </p:nvSpPr>
        <p:spPr>
          <a:xfrm>
            <a:off x="7956278" y="1723810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44" name="TextBox 143"/>
          <p:cNvSpPr txBox="1"/>
          <p:nvPr/>
        </p:nvSpPr>
        <p:spPr>
          <a:xfrm>
            <a:off x="7445276" y="1721547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45" name="TextBox 144"/>
          <p:cNvSpPr txBox="1"/>
          <p:nvPr/>
        </p:nvSpPr>
        <p:spPr>
          <a:xfrm>
            <a:off x="6924594" y="1716218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46" name="TextBox 145"/>
          <p:cNvSpPr txBox="1"/>
          <p:nvPr/>
        </p:nvSpPr>
        <p:spPr>
          <a:xfrm>
            <a:off x="6382511" y="1705084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47" name="TextBox 146"/>
          <p:cNvSpPr txBox="1"/>
          <p:nvPr/>
        </p:nvSpPr>
        <p:spPr>
          <a:xfrm>
            <a:off x="5839365" y="1706309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48" name="TextBox 147"/>
          <p:cNvSpPr txBox="1"/>
          <p:nvPr/>
        </p:nvSpPr>
        <p:spPr>
          <a:xfrm>
            <a:off x="4338852" y="1731101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49" name="TextBox 148"/>
          <p:cNvSpPr txBox="1"/>
          <p:nvPr/>
        </p:nvSpPr>
        <p:spPr>
          <a:xfrm>
            <a:off x="3810309" y="1727573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50" name="TextBox 149"/>
          <p:cNvSpPr txBox="1"/>
          <p:nvPr/>
        </p:nvSpPr>
        <p:spPr>
          <a:xfrm>
            <a:off x="3293329" y="1723810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2778222" y="1723810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2234092" y="1709405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1691711" y="1712690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4844425" y="3589649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104" name="TextBox 103"/>
          <p:cNvSpPr txBox="1"/>
          <p:nvPr/>
        </p:nvSpPr>
        <p:spPr>
          <a:xfrm>
            <a:off x="197643" y="974318"/>
            <a:ext cx="557026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6-6</a:t>
            </a:r>
            <a:endParaRPr lang="en-US" sz="2200" b="1" dirty="0"/>
          </a:p>
        </p:txBody>
      </p:sp>
      <p:pic>
        <p:nvPicPr>
          <p:cNvPr id="105" name="Picture 104" descr="Screen Shot 2016-11-29 at 9.22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75" y="4837085"/>
            <a:ext cx="4749639" cy="1672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502715"/>
            <a:ext cx="3490856" cy="299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30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New </a:t>
            </a:r>
            <a:r>
              <a:rPr lang="en-US" sz="3600" dirty="0"/>
              <a:t>Natural Extensions</a:t>
            </a:r>
            <a:r>
              <a:rPr lang="en-US" sz="2700" dirty="0"/>
              <a:t> </a:t>
            </a:r>
            <a:r>
              <a:rPr lang="en-US" sz="2700" dirty="0" smtClean="0"/>
              <a:t>(2/</a:t>
            </a:r>
            <a:r>
              <a:rPr lang="en-US" sz="2700" dirty="0"/>
              <a:t>2)</a:t>
            </a:r>
            <a:r>
              <a:rPr lang="en-US" sz="3000" dirty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 smtClean="0"/>
              <a:t>Active Intrusion-Tolerant Replication across Two Sites</a:t>
            </a:r>
            <a:endParaRPr lang="en-US" sz="3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22</a:t>
            </a:fld>
            <a:endParaRPr lang="en-US"/>
          </a:p>
        </p:txBody>
      </p:sp>
      <p:sp>
        <p:nvSpPr>
          <p:cNvPr id="9" name="Cloud 8"/>
          <p:cNvSpPr/>
          <p:nvPr/>
        </p:nvSpPr>
        <p:spPr>
          <a:xfrm>
            <a:off x="4281984" y="2329691"/>
            <a:ext cx="3384233" cy="851796"/>
          </a:xfrm>
          <a:prstGeom prst="cloud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93079" y="4184264"/>
            <a:ext cx="110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Substation</a:t>
            </a:r>
            <a:endParaRPr lang="en-US" sz="1400" b="1" dirty="0"/>
          </a:p>
        </p:txBody>
      </p:sp>
      <p:sp>
        <p:nvSpPr>
          <p:cNvPr id="22" name="Rectangle 21"/>
          <p:cNvSpPr/>
          <p:nvPr/>
        </p:nvSpPr>
        <p:spPr>
          <a:xfrm>
            <a:off x="4724721" y="3269759"/>
            <a:ext cx="1084148" cy="121340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5" name="Rectangle 24"/>
          <p:cNvSpPr/>
          <p:nvPr/>
        </p:nvSpPr>
        <p:spPr>
          <a:xfrm>
            <a:off x="4946090" y="3379796"/>
            <a:ext cx="633353" cy="26788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6" name="TextBox 25"/>
          <p:cNvSpPr txBox="1"/>
          <p:nvPr/>
        </p:nvSpPr>
        <p:spPr>
          <a:xfrm>
            <a:off x="4928751" y="3389600"/>
            <a:ext cx="676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RTU</a:t>
            </a:r>
            <a:endParaRPr lang="en-US" sz="1100" b="1" dirty="0"/>
          </a:p>
        </p:txBody>
      </p:sp>
      <p:sp>
        <p:nvSpPr>
          <p:cNvPr id="27" name="Rectangle 26"/>
          <p:cNvSpPr/>
          <p:nvPr/>
        </p:nvSpPr>
        <p:spPr>
          <a:xfrm>
            <a:off x="4889953" y="3813465"/>
            <a:ext cx="770158" cy="375242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863200" y="3792051"/>
            <a:ext cx="79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Physical</a:t>
            </a:r>
          </a:p>
          <a:p>
            <a:pPr algn="ctr"/>
            <a:r>
              <a:rPr lang="en-US" sz="1000" b="1" dirty="0" smtClean="0"/>
              <a:t>Equipment</a:t>
            </a:r>
            <a:endParaRPr lang="en-US" sz="1000" b="1" dirty="0"/>
          </a:p>
        </p:txBody>
      </p:sp>
      <p:cxnSp>
        <p:nvCxnSpPr>
          <p:cNvPr id="29" name="Straight Connector 28"/>
          <p:cNvCxnSpPr>
            <a:stCxn id="28" idx="0"/>
            <a:endCxn id="25" idx="2"/>
          </p:cNvCxnSpPr>
          <p:nvPr/>
        </p:nvCxnSpPr>
        <p:spPr>
          <a:xfrm flipH="1" flipV="1">
            <a:off x="5262767" y="3647678"/>
            <a:ext cx="192" cy="144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45126" y="2451986"/>
            <a:ext cx="202860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Spines Intrusion-Tolerant Network</a:t>
            </a:r>
            <a:endParaRPr lang="en-US" sz="16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378283" y="4184264"/>
            <a:ext cx="110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Substation</a:t>
            </a:r>
            <a:endParaRPr lang="en-US" sz="1400" b="1" dirty="0"/>
          </a:p>
        </p:txBody>
      </p:sp>
      <p:sp>
        <p:nvSpPr>
          <p:cNvPr id="33" name="Rectangle 32"/>
          <p:cNvSpPr/>
          <p:nvPr/>
        </p:nvSpPr>
        <p:spPr>
          <a:xfrm>
            <a:off x="6309925" y="3269759"/>
            <a:ext cx="1084148" cy="121340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4" name="Rectangle 33"/>
          <p:cNvSpPr/>
          <p:nvPr/>
        </p:nvSpPr>
        <p:spPr>
          <a:xfrm>
            <a:off x="6531294" y="3379796"/>
            <a:ext cx="633353" cy="26788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5" name="TextBox 34"/>
          <p:cNvSpPr txBox="1"/>
          <p:nvPr/>
        </p:nvSpPr>
        <p:spPr>
          <a:xfrm>
            <a:off x="6513955" y="3379796"/>
            <a:ext cx="676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PLC</a:t>
            </a:r>
            <a:endParaRPr lang="en-US" sz="1100" b="1" dirty="0"/>
          </a:p>
        </p:txBody>
      </p:sp>
      <p:sp>
        <p:nvSpPr>
          <p:cNvPr id="36" name="Rectangle 35"/>
          <p:cNvSpPr/>
          <p:nvPr/>
        </p:nvSpPr>
        <p:spPr>
          <a:xfrm>
            <a:off x="6475157" y="3813465"/>
            <a:ext cx="770158" cy="375242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448404" y="3792051"/>
            <a:ext cx="79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Physical</a:t>
            </a:r>
          </a:p>
          <a:p>
            <a:pPr algn="ctr"/>
            <a:r>
              <a:rPr lang="en-US" sz="1000" b="1" dirty="0" smtClean="0"/>
              <a:t>Equipment</a:t>
            </a:r>
            <a:endParaRPr lang="en-US" sz="1000" b="1" dirty="0"/>
          </a:p>
        </p:txBody>
      </p:sp>
      <p:cxnSp>
        <p:nvCxnSpPr>
          <p:cNvPr id="38" name="Straight Connector 37"/>
          <p:cNvCxnSpPr>
            <a:stCxn id="37" idx="0"/>
            <a:endCxn id="34" idx="2"/>
          </p:cNvCxnSpPr>
          <p:nvPr/>
        </p:nvCxnSpPr>
        <p:spPr>
          <a:xfrm flipH="1" flipV="1">
            <a:off x="6847971" y="3647678"/>
            <a:ext cx="192" cy="144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6" idx="0"/>
          </p:cNvCxnSpPr>
          <p:nvPr/>
        </p:nvCxnSpPr>
        <p:spPr>
          <a:xfrm flipV="1">
            <a:off x="5266841" y="3129772"/>
            <a:ext cx="53936" cy="259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5" idx="0"/>
          </p:cNvCxnSpPr>
          <p:nvPr/>
        </p:nvCxnSpPr>
        <p:spPr>
          <a:xfrm flipH="1" flipV="1">
            <a:off x="6811251" y="3082512"/>
            <a:ext cx="40794" cy="297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92640" y="1434605"/>
            <a:ext cx="0" cy="287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009620" y="1432391"/>
            <a:ext cx="0" cy="287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534057" y="1434605"/>
            <a:ext cx="0" cy="287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757826" y="1440539"/>
            <a:ext cx="18942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883534" y="1434992"/>
            <a:ext cx="0" cy="287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342378" y="1075653"/>
            <a:ext cx="1609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Control Center 1</a:t>
            </a:r>
            <a:endParaRPr lang="en-US" sz="1600" b="1" dirty="0"/>
          </a:p>
        </p:txBody>
      </p:sp>
      <p:sp>
        <p:nvSpPr>
          <p:cNvPr id="87" name="Rectangle 86"/>
          <p:cNvSpPr/>
          <p:nvPr/>
        </p:nvSpPr>
        <p:spPr>
          <a:xfrm>
            <a:off x="3367783" y="1109037"/>
            <a:ext cx="2501228" cy="104066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8" name="Rectangle 87"/>
          <p:cNvSpPr/>
          <p:nvPr/>
        </p:nvSpPr>
        <p:spPr>
          <a:xfrm>
            <a:off x="3655779" y="1687855"/>
            <a:ext cx="431251" cy="334427"/>
          </a:xfrm>
          <a:prstGeom prst="rect">
            <a:avLst/>
          </a:prstGeom>
          <a:solidFill>
            <a:srgbClr val="4FD52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0" name="TextBox 89"/>
          <p:cNvSpPr txBox="1"/>
          <p:nvPr/>
        </p:nvSpPr>
        <p:spPr>
          <a:xfrm>
            <a:off x="3642570" y="1719078"/>
            <a:ext cx="44395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HMI</a:t>
            </a:r>
            <a:endParaRPr lang="en-US" sz="11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5218006" y="1185519"/>
            <a:ext cx="5303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LAN</a:t>
            </a:r>
            <a:endParaRPr lang="en-US" sz="1200" b="1" dirty="0"/>
          </a:p>
        </p:txBody>
      </p:sp>
      <p:cxnSp>
        <p:nvCxnSpPr>
          <p:cNvPr id="103" name="Straight Connector 102"/>
          <p:cNvCxnSpPr/>
          <p:nvPr/>
        </p:nvCxnSpPr>
        <p:spPr>
          <a:xfrm flipH="1" flipV="1">
            <a:off x="4490394" y="2011949"/>
            <a:ext cx="346649" cy="3798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 flipV="1">
            <a:off x="5006924" y="2014640"/>
            <a:ext cx="211082" cy="3771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 flipV="1">
            <a:off x="5537333" y="2017813"/>
            <a:ext cx="42110" cy="311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5367451" y="1694504"/>
            <a:ext cx="339761" cy="32793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48" name="TextBox 147"/>
          <p:cNvSpPr txBox="1"/>
          <p:nvPr/>
        </p:nvSpPr>
        <p:spPr>
          <a:xfrm>
            <a:off x="5356867" y="1731101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04" name="Rectangle 103"/>
          <p:cNvSpPr/>
          <p:nvPr/>
        </p:nvSpPr>
        <p:spPr>
          <a:xfrm>
            <a:off x="4837043" y="1695293"/>
            <a:ext cx="339761" cy="327935"/>
          </a:xfrm>
          <a:prstGeom prst="rect">
            <a:avLst/>
          </a:prstGeom>
          <a:solidFill>
            <a:srgbClr val="EC1F5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49" name="TextBox 148"/>
          <p:cNvSpPr txBox="1"/>
          <p:nvPr/>
        </p:nvSpPr>
        <p:spPr>
          <a:xfrm>
            <a:off x="4828324" y="1727573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02" name="Rectangle 101"/>
          <p:cNvSpPr/>
          <p:nvPr/>
        </p:nvSpPr>
        <p:spPr>
          <a:xfrm>
            <a:off x="4320513" y="1694504"/>
            <a:ext cx="339761" cy="327935"/>
          </a:xfrm>
          <a:prstGeom prst="rect">
            <a:avLst/>
          </a:prstGeom>
          <a:solidFill>
            <a:srgbClr val="1BEC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50" name="TextBox 149"/>
          <p:cNvSpPr txBox="1"/>
          <p:nvPr/>
        </p:nvSpPr>
        <p:spPr>
          <a:xfrm>
            <a:off x="4311344" y="1723810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cxnSp>
        <p:nvCxnSpPr>
          <p:cNvPr id="108" name="Straight Connector 107"/>
          <p:cNvCxnSpPr/>
          <p:nvPr/>
        </p:nvCxnSpPr>
        <p:spPr>
          <a:xfrm>
            <a:off x="7564566" y="1439362"/>
            <a:ext cx="0" cy="287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081546" y="1437148"/>
            <a:ext cx="0" cy="287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8605983" y="1439362"/>
            <a:ext cx="0" cy="287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6829752" y="1445296"/>
            <a:ext cx="18942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6955460" y="1439749"/>
            <a:ext cx="0" cy="287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6414304" y="1080410"/>
            <a:ext cx="1609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Control Center 2</a:t>
            </a:r>
            <a:endParaRPr lang="en-US" sz="1600" b="1" dirty="0"/>
          </a:p>
        </p:txBody>
      </p:sp>
      <p:sp>
        <p:nvSpPr>
          <p:cNvPr id="115" name="Rectangle 114"/>
          <p:cNvSpPr/>
          <p:nvPr/>
        </p:nvSpPr>
        <p:spPr>
          <a:xfrm>
            <a:off x="6439709" y="1113794"/>
            <a:ext cx="2501228" cy="104066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7" name="Rectangle 116"/>
          <p:cNvSpPr/>
          <p:nvPr/>
        </p:nvSpPr>
        <p:spPr>
          <a:xfrm>
            <a:off x="6727705" y="1692612"/>
            <a:ext cx="431251" cy="334427"/>
          </a:xfrm>
          <a:prstGeom prst="rect">
            <a:avLst/>
          </a:prstGeom>
          <a:solidFill>
            <a:srgbClr val="4FD52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8" name="TextBox 117"/>
          <p:cNvSpPr txBox="1"/>
          <p:nvPr/>
        </p:nvSpPr>
        <p:spPr>
          <a:xfrm>
            <a:off x="6714496" y="1723835"/>
            <a:ext cx="44395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HMI</a:t>
            </a:r>
            <a:endParaRPr lang="en-US" sz="1100" b="1" dirty="0"/>
          </a:p>
        </p:txBody>
      </p:sp>
      <p:sp>
        <p:nvSpPr>
          <p:cNvPr id="120" name="TextBox 119"/>
          <p:cNvSpPr txBox="1"/>
          <p:nvPr/>
        </p:nvSpPr>
        <p:spPr>
          <a:xfrm>
            <a:off x="8289932" y="1190276"/>
            <a:ext cx="5303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LAN</a:t>
            </a:r>
            <a:endParaRPr lang="en-US" sz="1200" b="1" dirty="0"/>
          </a:p>
        </p:txBody>
      </p:sp>
      <p:sp>
        <p:nvSpPr>
          <p:cNvPr id="121" name="Rectangle 120"/>
          <p:cNvSpPr/>
          <p:nvPr/>
        </p:nvSpPr>
        <p:spPr>
          <a:xfrm>
            <a:off x="8439377" y="1699261"/>
            <a:ext cx="339761" cy="327935"/>
          </a:xfrm>
          <a:prstGeom prst="rect">
            <a:avLst/>
          </a:prstGeom>
          <a:solidFill>
            <a:srgbClr val="D33FE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3" name="TextBox 122"/>
          <p:cNvSpPr txBox="1"/>
          <p:nvPr/>
        </p:nvSpPr>
        <p:spPr>
          <a:xfrm>
            <a:off x="8428793" y="1735858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24" name="Rectangle 123"/>
          <p:cNvSpPr/>
          <p:nvPr/>
        </p:nvSpPr>
        <p:spPr>
          <a:xfrm>
            <a:off x="7908969" y="1700050"/>
            <a:ext cx="339761" cy="327935"/>
          </a:xfrm>
          <a:prstGeom prst="rect">
            <a:avLst/>
          </a:prstGeom>
          <a:solidFill>
            <a:srgbClr val="0B9C4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5" name="TextBox 124"/>
          <p:cNvSpPr txBox="1"/>
          <p:nvPr/>
        </p:nvSpPr>
        <p:spPr>
          <a:xfrm>
            <a:off x="7900250" y="1732330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26" name="Rectangle 125"/>
          <p:cNvSpPr/>
          <p:nvPr/>
        </p:nvSpPr>
        <p:spPr>
          <a:xfrm>
            <a:off x="7392439" y="1699261"/>
            <a:ext cx="339761" cy="327935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7" name="TextBox 126"/>
          <p:cNvSpPr txBox="1"/>
          <p:nvPr/>
        </p:nvSpPr>
        <p:spPr>
          <a:xfrm>
            <a:off x="7383270" y="1728567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cxnSp>
        <p:nvCxnSpPr>
          <p:cNvPr id="128" name="Straight Connector 127"/>
          <p:cNvCxnSpPr>
            <a:endCxn id="126" idx="2"/>
          </p:cNvCxnSpPr>
          <p:nvPr/>
        </p:nvCxnSpPr>
        <p:spPr>
          <a:xfrm flipV="1">
            <a:off x="7245315" y="2027196"/>
            <a:ext cx="317005" cy="331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endCxn id="124" idx="2"/>
          </p:cNvCxnSpPr>
          <p:nvPr/>
        </p:nvCxnSpPr>
        <p:spPr>
          <a:xfrm flipV="1">
            <a:off x="7515341" y="2027985"/>
            <a:ext cx="563509" cy="455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endCxn id="121" idx="2"/>
          </p:cNvCxnSpPr>
          <p:nvPr/>
        </p:nvCxnSpPr>
        <p:spPr>
          <a:xfrm flipV="1">
            <a:off x="7631164" y="2027196"/>
            <a:ext cx="978094" cy="629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47721" y="2272424"/>
            <a:ext cx="3435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Need more than two sites to provide continuous availability!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49407" y="3599126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1022229" y="974318"/>
            <a:ext cx="61116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3+3</a:t>
            </a:r>
            <a:endParaRPr lang="en-US" sz="2200" b="1" dirty="0"/>
          </a:p>
        </p:txBody>
      </p:sp>
      <p:pic>
        <p:nvPicPr>
          <p:cNvPr id="69" name="Picture 68" descr="Screen Shot 2016-11-29 at 9.22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75" y="4837085"/>
            <a:ext cx="4749639" cy="1672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648624" y="1033982"/>
            <a:ext cx="13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(progress: 4)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39" y="3075832"/>
            <a:ext cx="3961945" cy="34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14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Addressing Network Attacks (Part 2):</a:t>
            </a:r>
            <a:br>
              <a:rPr lang="en-US" sz="3600" dirty="0" smtClean="0"/>
            </a:br>
            <a:r>
              <a:rPr lang="en-US" sz="2700" dirty="0" smtClean="0"/>
              <a:t>Active Replication Across Three or More Sites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Two sites (even if both active) cannot provide intrusion tolerance and the necessary resilience to network attacks</a:t>
            </a:r>
          </a:p>
          <a:p>
            <a:pPr lvl="1"/>
            <a:r>
              <a:rPr lang="en-US" dirty="0" smtClean="0"/>
              <a:t>True </a:t>
            </a:r>
            <a:r>
              <a:rPr lang="en-US" dirty="0"/>
              <a:t>for any </a:t>
            </a:r>
            <a:r>
              <a:rPr lang="en-US" dirty="0">
                <a:solidFill>
                  <a:srgbClr val="FF0000"/>
                </a:solidFill>
              </a:rPr>
              <a:t>X + Y </a:t>
            </a:r>
            <a:r>
              <a:rPr lang="en-US" dirty="0" smtClean="0"/>
              <a:t>configuration</a:t>
            </a:r>
          </a:p>
          <a:p>
            <a:pPr lvl="1"/>
            <a:r>
              <a:rPr lang="en-US" dirty="0" smtClean="0"/>
              <a:t>Replication protocol requires more than half the replicas to work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ite disconnection can make at least </a:t>
            </a:r>
            <a:r>
              <a:rPr lang="en-US" dirty="0">
                <a:solidFill>
                  <a:srgbClr val="FF0000"/>
                </a:solidFill>
              </a:rPr>
              <a:t>half</a:t>
            </a:r>
            <a:r>
              <a:rPr lang="en-US" dirty="0"/>
              <a:t> </a:t>
            </a:r>
            <a:r>
              <a:rPr lang="en-US" dirty="0" smtClean="0"/>
              <a:t>of the system unavailable</a:t>
            </a:r>
          </a:p>
          <a:p>
            <a:pPr lvl="1"/>
            <a:r>
              <a:rPr lang="en-US" dirty="0" smtClean="0"/>
              <a:t>Therefore, a solution requires </a:t>
            </a:r>
            <a:r>
              <a:rPr lang="en-US" dirty="0" smtClean="0">
                <a:solidFill>
                  <a:srgbClr val="0000FF"/>
                </a:solidFill>
              </a:rPr>
              <a:t>active replication </a:t>
            </a:r>
            <a:r>
              <a:rPr lang="en-US" dirty="0" smtClean="0"/>
              <a:t>across </a:t>
            </a:r>
            <a:r>
              <a:rPr lang="en-US" dirty="0" smtClean="0">
                <a:solidFill>
                  <a:srgbClr val="0000FF"/>
                </a:solidFill>
              </a:rPr>
              <a:t>three</a:t>
            </a:r>
            <a:r>
              <a:rPr lang="en-US" dirty="0" smtClean="0"/>
              <a:t> or more sites</a:t>
            </a:r>
          </a:p>
          <a:p>
            <a:pPr>
              <a:spcBef>
                <a:spcPts val="1224"/>
              </a:spcBef>
            </a:pPr>
            <a:r>
              <a:rPr lang="en-US" dirty="0" smtClean="0"/>
              <a:t>Control </a:t>
            </a:r>
            <a:r>
              <a:rPr lang="en-US" dirty="0"/>
              <a:t>centers are </a:t>
            </a:r>
            <a:r>
              <a:rPr lang="en-US" dirty="0">
                <a:solidFill>
                  <a:srgbClr val="FF0000"/>
                </a:solidFill>
              </a:rPr>
              <a:t>expensive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Setup to control, monitor, and communicate with RTUs in the field</a:t>
            </a:r>
          </a:p>
          <a:p>
            <a:pPr lvl="1"/>
            <a:r>
              <a:rPr lang="en-US" dirty="0" smtClean="0"/>
              <a:t>Therefore, to be feasible, solutions should fit the two-control center model used by power companies</a:t>
            </a:r>
          </a:p>
          <a:p>
            <a:pPr>
              <a:spcBef>
                <a:spcPts val="1224"/>
              </a:spcBef>
              <a:buClr>
                <a:schemeClr val="tx1"/>
              </a:buClr>
            </a:pPr>
            <a:r>
              <a:rPr lang="en-US" b="1" dirty="0" smtClean="0"/>
              <a:t>New idea</a:t>
            </a:r>
            <a:r>
              <a:rPr lang="en-US" dirty="0" smtClean="0"/>
              <a:t>: devise an architecture where additional sites beyond the two control centers </a:t>
            </a:r>
            <a:r>
              <a:rPr lang="en-US" dirty="0" smtClean="0">
                <a:solidFill>
                  <a:srgbClr val="0000FF"/>
                </a:solidFill>
              </a:rPr>
              <a:t>do not need to control RTUs or PLCs</a:t>
            </a:r>
          </a:p>
          <a:p>
            <a:pPr lvl="1"/>
            <a:r>
              <a:rPr lang="en-US" dirty="0" smtClean="0"/>
              <a:t>Commodity </a:t>
            </a:r>
            <a:r>
              <a:rPr lang="en-US" dirty="0" smtClean="0">
                <a:solidFill>
                  <a:srgbClr val="0000FF"/>
                </a:solidFill>
              </a:rPr>
              <a:t>data centers </a:t>
            </a:r>
            <a:r>
              <a:rPr lang="en-US" dirty="0" smtClean="0"/>
              <a:t>provide cost-effective alternative</a:t>
            </a:r>
          </a:p>
          <a:p>
            <a:pPr lvl="1"/>
            <a:r>
              <a:rPr lang="en-US" dirty="0" smtClean="0"/>
              <a:t>Commodity data centers are becoming </a:t>
            </a:r>
            <a:r>
              <a:rPr lang="en-US" dirty="0" smtClean="0">
                <a:solidFill>
                  <a:srgbClr val="0000FF"/>
                </a:solidFill>
              </a:rPr>
              <a:t>prevalent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04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Novel Resilient Configurations </a:t>
            </a:r>
            <a:r>
              <a:rPr lang="en-US" sz="2700" dirty="0" smtClean="0"/>
              <a:t>(1/6)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24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25361" y="4099852"/>
            <a:ext cx="110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Substation</a:t>
            </a:r>
            <a:endParaRPr lang="en-US" sz="1400" b="1" dirty="0"/>
          </a:p>
        </p:txBody>
      </p:sp>
      <p:sp>
        <p:nvSpPr>
          <p:cNvPr id="22" name="Rectangle 21"/>
          <p:cNvSpPr/>
          <p:nvPr/>
        </p:nvSpPr>
        <p:spPr>
          <a:xfrm>
            <a:off x="5457003" y="3185347"/>
            <a:ext cx="1084148" cy="121340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5" name="Rectangle 24"/>
          <p:cNvSpPr/>
          <p:nvPr/>
        </p:nvSpPr>
        <p:spPr>
          <a:xfrm>
            <a:off x="5678372" y="3295384"/>
            <a:ext cx="633353" cy="26788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6" name="TextBox 25"/>
          <p:cNvSpPr txBox="1"/>
          <p:nvPr/>
        </p:nvSpPr>
        <p:spPr>
          <a:xfrm>
            <a:off x="5661033" y="3305188"/>
            <a:ext cx="676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RTU</a:t>
            </a:r>
            <a:endParaRPr lang="en-US" sz="1100" b="1" dirty="0"/>
          </a:p>
        </p:txBody>
      </p:sp>
      <p:sp>
        <p:nvSpPr>
          <p:cNvPr id="27" name="Rectangle 26"/>
          <p:cNvSpPr/>
          <p:nvPr/>
        </p:nvSpPr>
        <p:spPr>
          <a:xfrm>
            <a:off x="5622235" y="3729053"/>
            <a:ext cx="770158" cy="375242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595482" y="3707639"/>
            <a:ext cx="79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Physical</a:t>
            </a:r>
          </a:p>
          <a:p>
            <a:pPr algn="ctr"/>
            <a:r>
              <a:rPr lang="en-US" sz="1000" b="1" dirty="0" smtClean="0"/>
              <a:t>Equipment</a:t>
            </a:r>
            <a:endParaRPr lang="en-US" sz="1000" b="1" dirty="0"/>
          </a:p>
        </p:txBody>
      </p:sp>
      <p:cxnSp>
        <p:nvCxnSpPr>
          <p:cNvPr id="29" name="Straight Connector 28"/>
          <p:cNvCxnSpPr>
            <a:stCxn id="28" idx="0"/>
            <a:endCxn id="25" idx="2"/>
          </p:cNvCxnSpPr>
          <p:nvPr/>
        </p:nvCxnSpPr>
        <p:spPr>
          <a:xfrm flipH="1" flipV="1">
            <a:off x="5995049" y="3563266"/>
            <a:ext cx="192" cy="144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10565" y="4099852"/>
            <a:ext cx="110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Substation</a:t>
            </a:r>
            <a:endParaRPr lang="en-US" sz="1400" b="1" dirty="0"/>
          </a:p>
        </p:txBody>
      </p:sp>
      <p:sp>
        <p:nvSpPr>
          <p:cNvPr id="33" name="Rectangle 32"/>
          <p:cNvSpPr/>
          <p:nvPr/>
        </p:nvSpPr>
        <p:spPr>
          <a:xfrm>
            <a:off x="7042207" y="3185347"/>
            <a:ext cx="1084148" cy="121340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4" name="Rectangle 33"/>
          <p:cNvSpPr/>
          <p:nvPr/>
        </p:nvSpPr>
        <p:spPr>
          <a:xfrm>
            <a:off x="7263576" y="3295384"/>
            <a:ext cx="633353" cy="26788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5" name="TextBox 34"/>
          <p:cNvSpPr txBox="1"/>
          <p:nvPr/>
        </p:nvSpPr>
        <p:spPr>
          <a:xfrm>
            <a:off x="7246237" y="3295384"/>
            <a:ext cx="676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PLC</a:t>
            </a:r>
            <a:endParaRPr lang="en-US" sz="1100" b="1" dirty="0"/>
          </a:p>
        </p:txBody>
      </p:sp>
      <p:sp>
        <p:nvSpPr>
          <p:cNvPr id="36" name="Rectangle 35"/>
          <p:cNvSpPr/>
          <p:nvPr/>
        </p:nvSpPr>
        <p:spPr>
          <a:xfrm>
            <a:off x="7207439" y="3729053"/>
            <a:ext cx="770158" cy="375242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7180686" y="3707639"/>
            <a:ext cx="79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Physical</a:t>
            </a:r>
          </a:p>
          <a:p>
            <a:pPr algn="ctr"/>
            <a:r>
              <a:rPr lang="en-US" sz="1000" b="1" dirty="0" smtClean="0"/>
              <a:t>Equipment</a:t>
            </a:r>
            <a:endParaRPr lang="en-US" sz="1000" b="1" dirty="0"/>
          </a:p>
        </p:txBody>
      </p:sp>
      <p:cxnSp>
        <p:nvCxnSpPr>
          <p:cNvPr id="38" name="Straight Connector 37"/>
          <p:cNvCxnSpPr>
            <a:stCxn id="37" idx="0"/>
            <a:endCxn id="34" idx="2"/>
          </p:cNvCxnSpPr>
          <p:nvPr/>
        </p:nvCxnSpPr>
        <p:spPr>
          <a:xfrm flipH="1" flipV="1">
            <a:off x="7580253" y="3563266"/>
            <a:ext cx="192" cy="144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6" idx="0"/>
            <a:endCxn id="94" idx="3"/>
          </p:cNvCxnSpPr>
          <p:nvPr/>
        </p:nvCxnSpPr>
        <p:spPr>
          <a:xfrm flipV="1">
            <a:off x="5999123" y="3000669"/>
            <a:ext cx="550538" cy="304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5" idx="0"/>
            <a:endCxn id="94" idx="5"/>
          </p:cNvCxnSpPr>
          <p:nvPr/>
        </p:nvCxnSpPr>
        <p:spPr>
          <a:xfrm flipH="1" flipV="1">
            <a:off x="7072419" y="3000669"/>
            <a:ext cx="511908" cy="294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518041" y="1804195"/>
            <a:ext cx="1609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Center 1</a:t>
            </a:r>
            <a:endParaRPr lang="en-US" sz="1400" b="1" dirty="0"/>
          </a:p>
        </p:txBody>
      </p:sp>
      <p:sp>
        <p:nvSpPr>
          <p:cNvPr id="87" name="Rectangle 86"/>
          <p:cNvSpPr/>
          <p:nvPr/>
        </p:nvSpPr>
        <p:spPr>
          <a:xfrm>
            <a:off x="4578049" y="1879821"/>
            <a:ext cx="1797559" cy="92583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8" name="Rectangle 87"/>
          <p:cNvSpPr/>
          <p:nvPr/>
        </p:nvSpPr>
        <p:spPr>
          <a:xfrm>
            <a:off x="4704919" y="2229564"/>
            <a:ext cx="431251" cy="334427"/>
          </a:xfrm>
          <a:prstGeom prst="rect">
            <a:avLst/>
          </a:prstGeom>
          <a:solidFill>
            <a:srgbClr val="4FD52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0" name="TextBox 89"/>
          <p:cNvSpPr txBox="1"/>
          <p:nvPr/>
        </p:nvSpPr>
        <p:spPr>
          <a:xfrm>
            <a:off x="4691710" y="2260787"/>
            <a:ext cx="44395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HMI</a:t>
            </a:r>
            <a:endParaRPr lang="en-US" sz="1100" b="1" dirty="0"/>
          </a:p>
        </p:txBody>
      </p:sp>
      <p:sp>
        <p:nvSpPr>
          <p:cNvPr id="104" name="Rectangle 103"/>
          <p:cNvSpPr/>
          <p:nvPr/>
        </p:nvSpPr>
        <p:spPr>
          <a:xfrm>
            <a:off x="5886183" y="2237002"/>
            <a:ext cx="339761" cy="327935"/>
          </a:xfrm>
          <a:prstGeom prst="rect">
            <a:avLst/>
          </a:prstGeom>
          <a:solidFill>
            <a:srgbClr val="EC1F5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49" name="TextBox 148"/>
          <p:cNvSpPr txBox="1"/>
          <p:nvPr/>
        </p:nvSpPr>
        <p:spPr>
          <a:xfrm>
            <a:off x="5877464" y="2269282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02" name="Rectangle 101"/>
          <p:cNvSpPr/>
          <p:nvPr/>
        </p:nvSpPr>
        <p:spPr>
          <a:xfrm>
            <a:off x="5369653" y="2236213"/>
            <a:ext cx="339761" cy="327935"/>
          </a:xfrm>
          <a:prstGeom prst="rect">
            <a:avLst/>
          </a:prstGeom>
          <a:solidFill>
            <a:srgbClr val="1BEC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50" name="TextBox 149"/>
          <p:cNvSpPr txBox="1"/>
          <p:nvPr/>
        </p:nvSpPr>
        <p:spPr>
          <a:xfrm>
            <a:off x="5360484" y="2265519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6071364" y="905112"/>
            <a:ext cx="1235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Data Center 1</a:t>
            </a:r>
            <a:endParaRPr lang="en-US" sz="1400" b="1" dirty="0"/>
          </a:p>
        </p:txBody>
      </p:sp>
      <p:sp>
        <p:nvSpPr>
          <p:cNvPr id="67" name="Rectangle 66"/>
          <p:cNvSpPr/>
          <p:nvPr/>
        </p:nvSpPr>
        <p:spPr>
          <a:xfrm>
            <a:off x="6095943" y="976516"/>
            <a:ext cx="1414617" cy="79411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0" name="Rectangle 69"/>
          <p:cNvSpPr/>
          <p:nvPr/>
        </p:nvSpPr>
        <p:spPr>
          <a:xfrm>
            <a:off x="6927149" y="1332772"/>
            <a:ext cx="339761" cy="327935"/>
          </a:xfrm>
          <a:prstGeom prst="rect">
            <a:avLst/>
          </a:prstGeom>
          <a:solidFill>
            <a:srgbClr val="D33FE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1" name="TextBox 70"/>
          <p:cNvSpPr txBox="1"/>
          <p:nvPr/>
        </p:nvSpPr>
        <p:spPr>
          <a:xfrm>
            <a:off x="6918430" y="1365052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72" name="Rectangle 71"/>
          <p:cNvSpPr/>
          <p:nvPr/>
        </p:nvSpPr>
        <p:spPr>
          <a:xfrm>
            <a:off x="6410619" y="1331983"/>
            <a:ext cx="339761" cy="32793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3" name="TextBox 72"/>
          <p:cNvSpPr txBox="1"/>
          <p:nvPr/>
        </p:nvSpPr>
        <p:spPr>
          <a:xfrm>
            <a:off x="6401450" y="1361289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76" name="Rectangle 75"/>
          <p:cNvSpPr/>
          <p:nvPr/>
        </p:nvSpPr>
        <p:spPr>
          <a:xfrm>
            <a:off x="7265745" y="1874555"/>
            <a:ext cx="1797559" cy="92583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7" name="Rectangle 76"/>
          <p:cNvSpPr/>
          <p:nvPr/>
        </p:nvSpPr>
        <p:spPr>
          <a:xfrm>
            <a:off x="8539453" y="2224246"/>
            <a:ext cx="431251" cy="334427"/>
          </a:xfrm>
          <a:prstGeom prst="rect">
            <a:avLst/>
          </a:prstGeom>
          <a:solidFill>
            <a:srgbClr val="4FD52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9" name="TextBox 78"/>
          <p:cNvSpPr txBox="1"/>
          <p:nvPr/>
        </p:nvSpPr>
        <p:spPr>
          <a:xfrm>
            <a:off x="8526244" y="2255469"/>
            <a:ext cx="44395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HMI</a:t>
            </a:r>
            <a:endParaRPr lang="en-US" sz="1100" b="1" dirty="0"/>
          </a:p>
        </p:txBody>
      </p:sp>
      <p:sp>
        <p:nvSpPr>
          <p:cNvPr id="84" name="Rectangle 83"/>
          <p:cNvSpPr/>
          <p:nvPr/>
        </p:nvSpPr>
        <p:spPr>
          <a:xfrm>
            <a:off x="7938853" y="2231684"/>
            <a:ext cx="339761" cy="327935"/>
          </a:xfrm>
          <a:prstGeom prst="rect">
            <a:avLst/>
          </a:prstGeom>
          <a:solidFill>
            <a:srgbClr val="0B9C4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6" name="TextBox 85"/>
          <p:cNvSpPr txBox="1"/>
          <p:nvPr/>
        </p:nvSpPr>
        <p:spPr>
          <a:xfrm>
            <a:off x="7930134" y="2263964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89" name="Rectangle 88"/>
          <p:cNvSpPr/>
          <p:nvPr/>
        </p:nvSpPr>
        <p:spPr>
          <a:xfrm>
            <a:off x="7422323" y="2230895"/>
            <a:ext cx="339761" cy="327935"/>
          </a:xfrm>
          <a:prstGeom prst="rect">
            <a:avLst/>
          </a:prstGeom>
          <a:solidFill>
            <a:srgbClr val="2533E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2" name="TextBox 91"/>
          <p:cNvSpPr txBox="1"/>
          <p:nvPr/>
        </p:nvSpPr>
        <p:spPr>
          <a:xfrm>
            <a:off x="7413154" y="2260201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3" name="Oval 2"/>
          <p:cNvSpPr/>
          <p:nvPr/>
        </p:nvSpPr>
        <p:spPr>
          <a:xfrm>
            <a:off x="6442928" y="1911653"/>
            <a:ext cx="739292" cy="305170"/>
          </a:xfrm>
          <a:prstGeom prst="ellipse">
            <a:avLst/>
          </a:prstGeom>
          <a:solidFill>
            <a:srgbClr val="FF83F7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6515034" y="1916606"/>
            <a:ext cx="60053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Spines</a:t>
            </a:r>
            <a:endParaRPr lang="en-US" sz="1100" b="1" dirty="0"/>
          </a:p>
        </p:txBody>
      </p:sp>
      <p:sp>
        <p:nvSpPr>
          <p:cNvPr id="94" name="Oval 93"/>
          <p:cNvSpPr/>
          <p:nvPr/>
        </p:nvSpPr>
        <p:spPr>
          <a:xfrm>
            <a:off x="6441394" y="2740190"/>
            <a:ext cx="739292" cy="305170"/>
          </a:xfrm>
          <a:prstGeom prst="ellipse">
            <a:avLst/>
          </a:prstGeom>
          <a:solidFill>
            <a:srgbClr val="79BA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6513500" y="2751707"/>
            <a:ext cx="60053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Spines</a:t>
            </a:r>
            <a:endParaRPr lang="en-US" sz="11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277116" y="1494265"/>
            <a:ext cx="4044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Two separate Spines networks: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One to communicate with RTUs in the field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One for SCADA Master coordination</a:t>
            </a:r>
            <a:endParaRPr lang="en-US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277115" y="2686222"/>
            <a:ext cx="3542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Need to </a:t>
            </a:r>
            <a:r>
              <a:rPr lang="en-US" b="1" dirty="0" smtClean="0">
                <a:solidFill>
                  <a:srgbClr val="0000FF"/>
                </a:solidFill>
              </a:rPr>
              <a:t>increase the number of replicas </a:t>
            </a:r>
            <a:r>
              <a:rPr lang="en-US" b="1" dirty="0" smtClean="0">
                <a:solidFill>
                  <a:srgbClr val="000000"/>
                </a:solidFill>
              </a:rPr>
              <a:t>to cover disconnected sites due to </a:t>
            </a:r>
            <a:r>
              <a:rPr lang="en-US" b="1" dirty="0" smtClean="0">
                <a:solidFill>
                  <a:srgbClr val="FF0000"/>
                </a:solidFill>
              </a:rPr>
              <a:t>network attacks</a:t>
            </a:r>
            <a:r>
              <a:rPr lang="en-US" b="1" dirty="0" smtClean="0"/>
              <a:t>!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4856002" y="2698411"/>
            <a:ext cx="12755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5499105" y="2077402"/>
            <a:ext cx="5968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2" idx="2"/>
          </p:cNvCxnSpPr>
          <p:nvPr/>
        </p:nvCxnSpPr>
        <p:spPr>
          <a:xfrm>
            <a:off x="5539534" y="2564148"/>
            <a:ext cx="0" cy="134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04" idx="2"/>
          </p:cNvCxnSpPr>
          <p:nvPr/>
        </p:nvCxnSpPr>
        <p:spPr>
          <a:xfrm>
            <a:off x="6056064" y="2564937"/>
            <a:ext cx="0" cy="133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88" idx="2"/>
          </p:cNvCxnSpPr>
          <p:nvPr/>
        </p:nvCxnSpPr>
        <p:spPr>
          <a:xfrm>
            <a:off x="4920545" y="2563991"/>
            <a:ext cx="0" cy="134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94" idx="1"/>
          </p:cNvCxnSpPr>
          <p:nvPr/>
        </p:nvCxnSpPr>
        <p:spPr>
          <a:xfrm flipH="1" flipV="1">
            <a:off x="6131549" y="2698411"/>
            <a:ext cx="418112" cy="86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536930" y="2698609"/>
            <a:ext cx="12755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84" idx="2"/>
          </p:cNvCxnSpPr>
          <p:nvPr/>
        </p:nvCxnSpPr>
        <p:spPr>
          <a:xfrm>
            <a:off x="8108734" y="2559619"/>
            <a:ext cx="0" cy="13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77" idx="2"/>
          </p:cNvCxnSpPr>
          <p:nvPr/>
        </p:nvCxnSpPr>
        <p:spPr>
          <a:xfrm>
            <a:off x="8755079" y="2558673"/>
            <a:ext cx="0" cy="139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89" idx="2"/>
          </p:cNvCxnSpPr>
          <p:nvPr/>
        </p:nvCxnSpPr>
        <p:spPr>
          <a:xfrm>
            <a:off x="7592204" y="2558830"/>
            <a:ext cx="0" cy="139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endCxn id="94" idx="7"/>
          </p:cNvCxnSpPr>
          <p:nvPr/>
        </p:nvCxnSpPr>
        <p:spPr>
          <a:xfrm flipH="1">
            <a:off x="7072419" y="2698411"/>
            <a:ext cx="464512" cy="86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02" idx="0"/>
          </p:cNvCxnSpPr>
          <p:nvPr/>
        </p:nvCxnSpPr>
        <p:spPr>
          <a:xfrm flipV="1">
            <a:off x="5539534" y="2077402"/>
            <a:ext cx="0" cy="158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04" idx="0"/>
          </p:cNvCxnSpPr>
          <p:nvPr/>
        </p:nvCxnSpPr>
        <p:spPr>
          <a:xfrm flipV="1">
            <a:off x="6056064" y="2077402"/>
            <a:ext cx="0" cy="15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7550059" y="2077402"/>
            <a:ext cx="5968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89" idx="0"/>
          </p:cNvCxnSpPr>
          <p:nvPr/>
        </p:nvCxnSpPr>
        <p:spPr>
          <a:xfrm flipV="1">
            <a:off x="7592204" y="2077403"/>
            <a:ext cx="0" cy="153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84" idx="0"/>
          </p:cNvCxnSpPr>
          <p:nvPr/>
        </p:nvCxnSpPr>
        <p:spPr>
          <a:xfrm flipV="1">
            <a:off x="8108734" y="2077403"/>
            <a:ext cx="0" cy="15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endCxn id="3" idx="2"/>
          </p:cNvCxnSpPr>
          <p:nvPr/>
        </p:nvCxnSpPr>
        <p:spPr>
          <a:xfrm flipV="1">
            <a:off x="6095943" y="2064238"/>
            <a:ext cx="346985" cy="13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3" idx="6"/>
          </p:cNvCxnSpPr>
          <p:nvPr/>
        </p:nvCxnSpPr>
        <p:spPr>
          <a:xfrm>
            <a:off x="7182220" y="2064238"/>
            <a:ext cx="367839" cy="13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endCxn id="72" idx="2"/>
          </p:cNvCxnSpPr>
          <p:nvPr/>
        </p:nvCxnSpPr>
        <p:spPr>
          <a:xfrm flipH="1" flipV="1">
            <a:off x="6580500" y="1659918"/>
            <a:ext cx="45342" cy="2569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endCxn id="70" idx="2"/>
          </p:cNvCxnSpPr>
          <p:nvPr/>
        </p:nvCxnSpPr>
        <p:spPr>
          <a:xfrm flipV="1">
            <a:off x="7006394" y="1660707"/>
            <a:ext cx="90636" cy="256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7500600" y="1805802"/>
            <a:ext cx="1609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/>
              <a:t>Control Center 2</a:t>
            </a:r>
            <a:endParaRPr lang="en-US" sz="14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6588691" y="3513833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1022229" y="974318"/>
            <a:ext cx="894671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2+2+2</a:t>
            </a:r>
            <a:endParaRPr lang="en-US" sz="2200" b="1" dirty="0"/>
          </a:p>
        </p:txBody>
      </p:sp>
      <p:pic>
        <p:nvPicPr>
          <p:cNvPr id="78" name="Picture 77" descr="Screen Shot 2016-11-29 at 9.22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72" y="4908831"/>
            <a:ext cx="4545842" cy="1600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0" name="TextBox 79"/>
          <p:cNvSpPr txBox="1"/>
          <p:nvPr/>
        </p:nvSpPr>
        <p:spPr>
          <a:xfrm>
            <a:off x="1891570" y="1033982"/>
            <a:ext cx="13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(progress: 4)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39" y="3609552"/>
            <a:ext cx="3679255" cy="290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1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>
          <a:xfrm>
            <a:off x="4279883" y="2240852"/>
            <a:ext cx="339761" cy="327935"/>
          </a:xfrm>
          <a:prstGeom prst="rect">
            <a:avLst/>
          </a:prstGeom>
          <a:solidFill>
            <a:srgbClr val="EC1F5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Novel Resilient Configurations </a:t>
            </a:r>
            <a:r>
              <a:rPr lang="en-US" sz="2700" dirty="0" smtClean="0"/>
              <a:t>(2/</a:t>
            </a:r>
            <a:r>
              <a:rPr lang="en-US" sz="2700" dirty="0"/>
              <a:t>6</a:t>
            </a:r>
            <a:r>
              <a:rPr lang="en-US" sz="2700" dirty="0" smtClean="0"/>
              <a:t>)</a:t>
            </a:r>
            <a:endParaRPr lang="en-US" sz="27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25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842470" y="4099852"/>
            <a:ext cx="110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Substation</a:t>
            </a:r>
            <a:endParaRPr lang="en-US" sz="1400" b="1" dirty="0"/>
          </a:p>
        </p:txBody>
      </p:sp>
      <p:sp>
        <p:nvSpPr>
          <p:cNvPr id="22" name="Rectangle 21"/>
          <p:cNvSpPr/>
          <p:nvPr/>
        </p:nvSpPr>
        <p:spPr>
          <a:xfrm>
            <a:off x="4774112" y="3185347"/>
            <a:ext cx="1084148" cy="121340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5" name="Rectangle 24"/>
          <p:cNvSpPr/>
          <p:nvPr/>
        </p:nvSpPr>
        <p:spPr>
          <a:xfrm>
            <a:off x="4995481" y="3295384"/>
            <a:ext cx="633353" cy="26788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6" name="TextBox 25"/>
          <p:cNvSpPr txBox="1"/>
          <p:nvPr/>
        </p:nvSpPr>
        <p:spPr>
          <a:xfrm>
            <a:off x="4978142" y="3305188"/>
            <a:ext cx="676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RTU</a:t>
            </a:r>
            <a:endParaRPr lang="en-US" sz="1100" b="1" dirty="0"/>
          </a:p>
        </p:txBody>
      </p:sp>
      <p:sp>
        <p:nvSpPr>
          <p:cNvPr id="27" name="Rectangle 26"/>
          <p:cNvSpPr/>
          <p:nvPr/>
        </p:nvSpPr>
        <p:spPr>
          <a:xfrm>
            <a:off x="4939344" y="3729053"/>
            <a:ext cx="770158" cy="375242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912591" y="3707639"/>
            <a:ext cx="79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Physical</a:t>
            </a:r>
          </a:p>
          <a:p>
            <a:pPr algn="ctr"/>
            <a:r>
              <a:rPr lang="en-US" sz="1000" b="1" dirty="0" smtClean="0"/>
              <a:t>Equipment</a:t>
            </a:r>
            <a:endParaRPr lang="en-US" sz="1000" b="1" dirty="0"/>
          </a:p>
        </p:txBody>
      </p:sp>
      <p:cxnSp>
        <p:nvCxnSpPr>
          <p:cNvPr id="29" name="Straight Connector 28"/>
          <p:cNvCxnSpPr>
            <a:stCxn id="28" idx="0"/>
            <a:endCxn id="25" idx="2"/>
          </p:cNvCxnSpPr>
          <p:nvPr/>
        </p:nvCxnSpPr>
        <p:spPr>
          <a:xfrm flipH="1" flipV="1">
            <a:off x="5312158" y="3563266"/>
            <a:ext cx="192" cy="144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427674" y="4099852"/>
            <a:ext cx="110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Substation</a:t>
            </a:r>
            <a:endParaRPr lang="en-US" sz="1400" b="1" dirty="0"/>
          </a:p>
        </p:txBody>
      </p:sp>
      <p:sp>
        <p:nvSpPr>
          <p:cNvPr id="33" name="Rectangle 32"/>
          <p:cNvSpPr/>
          <p:nvPr/>
        </p:nvSpPr>
        <p:spPr>
          <a:xfrm>
            <a:off x="6359316" y="3185347"/>
            <a:ext cx="1084148" cy="121340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4" name="Rectangle 33"/>
          <p:cNvSpPr/>
          <p:nvPr/>
        </p:nvSpPr>
        <p:spPr>
          <a:xfrm>
            <a:off x="6580685" y="3295384"/>
            <a:ext cx="633353" cy="26788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5" name="TextBox 34"/>
          <p:cNvSpPr txBox="1"/>
          <p:nvPr/>
        </p:nvSpPr>
        <p:spPr>
          <a:xfrm>
            <a:off x="6563346" y="3295384"/>
            <a:ext cx="676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PLC</a:t>
            </a:r>
            <a:endParaRPr lang="en-US" sz="1100" b="1" dirty="0"/>
          </a:p>
        </p:txBody>
      </p:sp>
      <p:sp>
        <p:nvSpPr>
          <p:cNvPr id="36" name="Rectangle 35"/>
          <p:cNvSpPr/>
          <p:nvPr/>
        </p:nvSpPr>
        <p:spPr>
          <a:xfrm>
            <a:off x="6524548" y="3729053"/>
            <a:ext cx="770158" cy="375242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497795" y="3707639"/>
            <a:ext cx="79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Physical</a:t>
            </a:r>
          </a:p>
          <a:p>
            <a:pPr algn="ctr"/>
            <a:r>
              <a:rPr lang="en-US" sz="1000" b="1" dirty="0" smtClean="0"/>
              <a:t>Equipment</a:t>
            </a:r>
            <a:endParaRPr lang="en-US" sz="1000" b="1" dirty="0"/>
          </a:p>
        </p:txBody>
      </p:sp>
      <p:cxnSp>
        <p:nvCxnSpPr>
          <p:cNvPr id="38" name="Straight Connector 37"/>
          <p:cNvCxnSpPr>
            <a:stCxn id="37" idx="0"/>
            <a:endCxn id="34" idx="2"/>
          </p:cNvCxnSpPr>
          <p:nvPr/>
        </p:nvCxnSpPr>
        <p:spPr>
          <a:xfrm flipH="1" flipV="1">
            <a:off x="6897362" y="3563266"/>
            <a:ext cx="192" cy="144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6" idx="0"/>
            <a:endCxn id="94" idx="3"/>
          </p:cNvCxnSpPr>
          <p:nvPr/>
        </p:nvCxnSpPr>
        <p:spPr>
          <a:xfrm flipV="1">
            <a:off x="5316232" y="3000669"/>
            <a:ext cx="550538" cy="304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5" idx="0"/>
            <a:endCxn id="94" idx="5"/>
          </p:cNvCxnSpPr>
          <p:nvPr/>
        </p:nvCxnSpPr>
        <p:spPr>
          <a:xfrm flipH="1" flipV="1">
            <a:off x="6389528" y="3000669"/>
            <a:ext cx="511908" cy="294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164776" y="1804195"/>
            <a:ext cx="1609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Center 1</a:t>
            </a:r>
            <a:endParaRPr lang="en-US" sz="1400" b="1" dirty="0"/>
          </a:p>
        </p:txBody>
      </p:sp>
      <p:sp>
        <p:nvSpPr>
          <p:cNvPr id="87" name="Rectangle 86"/>
          <p:cNvSpPr/>
          <p:nvPr/>
        </p:nvSpPr>
        <p:spPr>
          <a:xfrm>
            <a:off x="3197062" y="1879821"/>
            <a:ext cx="2431771" cy="92583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6" name="TextBox 65"/>
          <p:cNvSpPr txBox="1"/>
          <p:nvPr/>
        </p:nvSpPr>
        <p:spPr>
          <a:xfrm>
            <a:off x="5140050" y="926636"/>
            <a:ext cx="1235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Data Center 1</a:t>
            </a:r>
            <a:endParaRPr lang="en-US" sz="1400" b="1" dirty="0"/>
          </a:p>
        </p:txBody>
      </p:sp>
      <p:sp>
        <p:nvSpPr>
          <p:cNvPr id="67" name="Rectangle 66"/>
          <p:cNvSpPr/>
          <p:nvPr/>
        </p:nvSpPr>
        <p:spPr>
          <a:xfrm>
            <a:off x="5162139" y="976516"/>
            <a:ext cx="1942593" cy="79411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0" name="Rectangle 69"/>
          <p:cNvSpPr/>
          <p:nvPr/>
        </p:nvSpPr>
        <p:spPr>
          <a:xfrm>
            <a:off x="5725731" y="1209009"/>
            <a:ext cx="339761" cy="327935"/>
          </a:xfrm>
          <a:prstGeom prst="rect">
            <a:avLst/>
          </a:prstGeom>
          <a:solidFill>
            <a:srgbClr val="D33FE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1" name="TextBox 70"/>
          <p:cNvSpPr txBox="1"/>
          <p:nvPr/>
        </p:nvSpPr>
        <p:spPr>
          <a:xfrm>
            <a:off x="5717012" y="1241289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72" name="Rectangle 71"/>
          <p:cNvSpPr/>
          <p:nvPr/>
        </p:nvSpPr>
        <p:spPr>
          <a:xfrm>
            <a:off x="5246868" y="1208220"/>
            <a:ext cx="339761" cy="32793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3" name="TextBox 72"/>
          <p:cNvSpPr txBox="1"/>
          <p:nvPr/>
        </p:nvSpPr>
        <p:spPr>
          <a:xfrm>
            <a:off x="5237699" y="1237526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76" name="Rectangle 75"/>
          <p:cNvSpPr/>
          <p:nvPr/>
        </p:nvSpPr>
        <p:spPr>
          <a:xfrm>
            <a:off x="6640313" y="1874555"/>
            <a:ext cx="2402094" cy="92583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7" name="Rectangle 76"/>
          <p:cNvSpPr/>
          <p:nvPr/>
        </p:nvSpPr>
        <p:spPr>
          <a:xfrm>
            <a:off x="8534496" y="2224246"/>
            <a:ext cx="431251" cy="334427"/>
          </a:xfrm>
          <a:prstGeom prst="rect">
            <a:avLst/>
          </a:prstGeom>
          <a:solidFill>
            <a:srgbClr val="4FD52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9" name="TextBox 78"/>
          <p:cNvSpPr txBox="1"/>
          <p:nvPr/>
        </p:nvSpPr>
        <p:spPr>
          <a:xfrm>
            <a:off x="8521287" y="2255469"/>
            <a:ext cx="44395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HMI</a:t>
            </a:r>
            <a:endParaRPr lang="en-US" sz="1100" b="1" dirty="0"/>
          </a:p>
        </p:txBody>
      </p:sp>
      <p:sp>
        <p:nvSpPr>
          <p:cNvPr id="84" name="Rectangle 83"/>
          <p:cNvSpPr/>
          <p:nvPr/>
        </p:nvSpPr>
        <p:spPr>
          <a:xfrm>
            <a:off x="7163525" y="2231684"/>
            <a:ext cx="339761" cy="327935"/>
          </a:xfrm>
          <a:prstGeom prst="rect">
            <a:avLst/>
          </a:prstGeom>
          <a:solidFill>
            <a:srgbClr val="0B9C4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6" name="TextBox 85"/>
          <p:cNvSpPr txBox="1"/>
          <p:nvPr/>
        </p:nvSpPr>
        <p:spPr>
          <a:xfrm>
            <a:off x="7154806" y="2263964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89" name="Rectangle 88"/>
          <p:cNvSpPr/>
          <p:nvPr/>
        </p:nvSpPr>
        <p:spPr>
          <a:xfrm>
            <a:off x="6715318" y="2230895"/>
            <a:ext cx="339761" cy="327935"/>
          </a:xfrm>
          <a:prstGeom prst="rect">
            <a:avLst/>
          </a:prstGeom>
          <a:solidFill>
            <a:srgbClr val="2533E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2" name="TextBox 91"/>
          <p:cNvSpPr txBox="1"/>
          <p:nvPr/>
        </p:nvSpPr>
        <p:spPr>
          <a:xfrm>
            <a:off x="6706149" y="2260201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3" name="Oval 2"/>
          <p:cNvSpPr/>
          <p:nvPr/>
        </p:nvSpPr>
        <p:spPr>
          <a:xfrm>
            <a:off x="5760037" y="1911653"/>
            <a:ext cx="739292" cy="305170"/>
          </a:xfrm>
          <a:prstGeom prst="ellipse">
            <a:avLst/>
          </a:prstGeom>
          <a:solidFill>
            <a:srgbClr val="FF83F7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5832143" y="1916606"/>
            <a:ext cx="60053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Spines</a:t>
            </a:r>
            <a:endParaRPr lang="en-US" sz="1100" b="1" dirty="0"/>
          </a:p>
        </p:txBody>
      </p:sp>
      <p:sp>
        <p:nvSpPr>
          <p:cNvPr id="94" name="Oval 93"/>
          <p:cNvSpPr/>
          <p:nvPr/>
        </p:nvSpPr>
        <p:spPr>
          <a:xfrm>
            <a:off x="5758503" y="2740190"/>
            <a:ext cx="739292" cy="305170"/>
          </a:xfrm>
          <a:prstGeom prst="ellipse">
            <a:avLst/>
          </a:prstGeom>
          <a:solidFill>
            <a:srgbClr val="79BA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5830609" y="2751707"/>
            <a:ext cx="60053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Spines</a:t>
            </a:r>
            <a:endParaRPr lang="en-US" sz="1100" b="1" dirty="0"/>
          </a:p>
        </p:txBody>
      </p:sp>
      <p:cxnSp>
        <p:nvCxnSpPr>
          <p:cNvPr id="99" name="Straight Connector 98"/>
          <p:cNvCxnSpPr/>
          <p:nvPr/>
        </p:nvCxnSpPr>
        <p:spPr>
          <a:xfrm flipV="1">
            <a:off x="3406298" y="2698411"/>
            <a:ext cx="2049992" cy="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3912131" y="2077402"/>
            <a:ext cx="15085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4912704" y="2564148"/>
            <a:ext cx="0" cy="134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5380805" y="2564937"/>
            <a:ext cx="0" cy="133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4003141" y="2563991"/>
            <a:ext cx="0" cy="134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94" idx="1"/>
          </p:cNvCxnSpPr>
          <p:nvPr/>
        </p:nvCxnSpPr>
        <p:spPr>
          <a:xfrm flipH="1" flipV="1">
            <a:off x="5448658" y="2698411"/>
            <a:ext cx="418112" cy="86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6829925" y="2698609"/>
            <a:ext cx="19805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84" idx="2"/>
          </p:cNvCxnSpPr>
          <p:nvPr/>
        </p:nvCxnSpPr>
        <p:spPr>
          <a:xfrm>
            <a:off x="7333406" y="2559619"/>
            <a:ext cx="0" cy="13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8742084" y="2558673"/>
            <a:ext cx="0" cy="139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89" idx="2"/>
          </p:cNvCxnSpPr>
          <p:nvPr/>
        </p:nvCxnSpPr>
        <p:spPr>
          <a:xfrm>
            <a:off x="6885199" y="2558830"/>
            <a:ext cx="0" cy="139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endCxn id="94" idx="7"/>
          </p:cNvCxnSpPr>
          <p:nvPr/>
        </p:nvCxnSpPr>
        <p:spPr>
          <a:xfrm flipH="1">
            <a:off x="6389528" y="2698411"/>
            <a:ext cx="464512" cy="86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4901942" y="2077402"/>
            <a:ext cx="0" cy="158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5370043" y="2077402"/>
            <a:ext cx="0" cy="15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6843054" y="2077402"/>
            <a:ext cx="14932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89" idx="0"/>
          </p:cNvCxnSpPr>
          <p:nvPr/>
        </p:nvCxnSpPr>
        <p:spPr>
          <a:xfrm flipV="1">
            <a:off x="6885199" y="2077403"/>
            <a:ext cx="0" cy="153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84" idx="0"/>
          </p:cNvCxnSpPr>
          <p:nvPr/>
        </p:nvCxnSpPr>
        <p:spPr>
          <a:xfrm flipV="1">
            <a:off x="7333406" y="2077403"/>
            <a:ext cx="0" cy="15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endCxn id="3" idx="2"/>
          </p:cNvCxnSpPr>
          <p:nvPr/>
        </p:nvCxnSpPr>
        <p:spPr>
          <a:xfrm flipV="1">
            <a:off x="5399160" y="2064238"/>
            <a:ext cx="360877" cy="131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3" idx="6"/>
          </p:cNvCxnSpPr>
          <p:nvPr/>
        </p:nvCxnSpPr>
        <p:spPr>
          <a:xfrm>
            <a:off x="6499329" y="2064238"/>
            <a:ext cx="367839" cy="13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7461504" y="1805802"/>
            <a:ext cx="1609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/>
              <a:t>Control Center 2</a:t>
            </a:r>
            <a:endParaRPr lang="en-US" sz="1400" b="1" dirty="0"/>
          </a:p>
        </p:txBody>
      </p:sp>
      <p:sp>
        <p:nvSpPr>
          <p:cNvPr id="78" name="Rectangle 77"/>
          <p:cNvSpPr/>
          <p:nvPr/>
        </p:nvSpPr>
        <p:spPr>
          <a:xfrm>
            <a:off x="6690962" y="1209009"/>
            <a:ext cx="339761" cy="327935"/>
          </a:xfrm>
          <a:prstGeom prst="rect">
            <a:avLst/>
          </a:prstGeom>
          <a:solidFill>
            <a:srgbClr val="A2B1E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0" name="TextBox 79"/>
          <p:cNvSpPr txBox="1"/>
          <p:nvPr/>
        </p:nvSpPr>
        <p:spPr>
          <a:xfrm>
            <a:off x="6682243" y="1241289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81" name="Rectangle 80"/>
          <p:cNvSpPr/>
          <p:nvPr/>
        </p:nvSpPr>
        <p:spPr>
          <a:xfrm>
            <a:off x="6206718" y="1208220"/>
            <a:ext cx="339761" cy="3279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2" name="TextBox 81"/>
          <p:cNvSpPr txBox="1"/>
          <p:nvPr/>
        </p:nvSpPr>
        <p:spPr>
          <a:xfrm>
            <a:off x="6197549" y="1237526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00" name="Rectangle 99"/>
          <p:cNvSpPr/>
          <p:nvPr/>
        </p:nvSpPr>
        <p:spPr>
          <a:xfrm>
            <a:off x="7627187" y="2230021"/>
            <a:ext cx="339761" cy="327935"/>
          </a:xfrm>
          <a:prstGeom prst="rect">
            <a:avLst/>
          </a:prstGeom>
          <a:solidFill>
            <a:srgbClr val="FF005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01" name="TextBox 100"/>
          <p:cNvSpPr txBox="1"/>
          <p:nvPr/>
        </p:nvSpPr>
        <p:spPr>
          <a:xfrm>
            <a:off x="7618468" y="2262301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cxnSp>
        <p:nvCxnSpPr>
          <p:cNvPr id="103" name="Straight Connector 102"/>
          <p:cNvCxnSpPr>
            <a:stCxn id="100" idx="2"/>
          </p:cNvCxnSpPr>
          <p:nvPr/>
        </p:nvCxnSpPr>
        <p:spPr>
          <a:xfrm>
            <a:off x="7797068" y="2557956"/>
            <a:ext cx="0" cy="13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00" idx="0"/>
          </p:cNvCxnSpPr>
          <p:nvPr/>
        </p:nvCxnSpPr>
        <p:spPr>
          <a:xfrm flipV="1">
            <a:off x="7797068" y="2075740"/>
            <a:ext cx="0" cy="15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8092430" y="2233760"/>
            <a:ext cx="339761" cy="327935"/>
          </a:xfrm>
          <a:prstGeom prst="rect">
            <a:avLst/>
          </a:prstGeom>
          <a:solidFill>
            <a:srgbClr val="AC928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08" name="TextBox 107"/>
          <p:cNvSpPr txBox="1"/>
          <p:nvPr/>
        </p:nvSpPr>
        <p:spPr>
          <a:xfrm>
            <a:off x="8083711" y="2266040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8268556" y="2557956"/>
            <a:ext cx="0" cy="13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07" idx="0"/>
          </p:cNvCxnSpPr>
          <p:nvPr/>
        </p:nvCxnSpPr>
        <p:spPr>
          <a:xfrm flipV="1">
            <a:off x="8262311" y="2079479"/>
            <a:ext cx="0" cy="15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4272990" y="2271056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13" name="Rectangle 112"/>
          <p:cNvSpPr/>
          <p:nvPr/>
        </p:nvSpPr>
        <p:spPr>
          <a:xfrm>
            <a:off x="3833502" y="2237987"/>
            <a:ext cx="339761" cy="327935"/>
          </a:xfrm>
          <a:prstGeom prst="rect">
            <a:avLst/>
          </a:prstGeom>
          <a:solidFill>
            <a:srgbClr val="4BEC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4" name="TextBox 113"/>
          <p:cNvSpPr txBox="1"/>
          <p:nvPr/>
        </p:nvSpPr>
        <p:spPr>
          <a:xfrm>
            <a:off x="3824333" y="2267293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15" name="Rectangle 114"/>
          <p:cNvSpPr/>
          <p:nvPr/>
        </p:nvSpPr>
        <p:spPr>
          <a:xfrm>
            <a:off x="4745371" y="2237113"/>
            <a:ext cx="339761" cy="327935"/>
          </a:xfrm>
          <a:prstGeom prst="rect">
            <a:avLst/>
          </a:prstGeom>
          <a:solidFill>
            <a:srgbClr val="D2B91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6" name="TextBox 115"/>
          <p:cNvSpPr txBox="1"/>
          <p:nvPr/>
        </p:nvSpPr>
        <p:spPr>
          <a:xfrm>
            <a:off x="4736652" y="2269393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17" name="Rectangle 116"/>
          <p:cNvSpPr/>
          <p:nvPr/>
        </p:nvSpPr>
        <p:spPr>
          <a:xfrm>
            <a:off x="5210614" y="2240852"/>
            <a:ext cx="339761" cy="327935"/>
          </a:xfrm>
          <a:prstGeom prst="rect">
            <a:avLst/>
          </a:prstGeom>
          <a:solidFill>
            <a:srgbClr val="F5C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8" name="TextBox 117"/>
          <p:cNvSpPr txBox="1"/>
          <p:nvPr/>
        </p:nvSpPr>
        <p:spPr>
          <a:xfrm>
            <a:off x="5201895" y="2273132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20" name="Rectangle 119"/>
          <p:cNvSpPr/>
          <p:nvPr/>
        </p:nvSpPr>
        <p:spPr>
          <a:xfrm>
            <a:off x="3292266" y="2231147"/>
            <a:ext cx="431251" cy="334427"/>
          </a:xfrm>
          <a:prstGeom prst="rect">
            <a:avLst/>
          </a:prstGeom>
          <a:solidFill>
            <a:srgbClr val="4FD52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1" name="TextBox 120"/>
          <p:cNvSpPr txBox="1"/>
          <p:nvPr/>
        </p:nvSpPr>
        <p:spPr>
          <a:xfrm>
            <a:off x="3279057" y="2262370"/>
            <a:ext cx="44395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HMI</a:t>
            </a:r>
            <a:endParaRPr lang="en-US" sz="1100" b="1" dirty="0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3499854" y="2565574"/>
            <a:ext cx="0" cy="139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4449764" y="2565709"/>
            <a:ext cx="0" cy="134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4449764" y="2079176"/>
            <a:ext cx="0" cy="158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4003141" y="2076591"/>
            <a:ext cx="0" cy="158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5337756" y="1659366"/>
            <a:ext cx="16067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endCxn id="72" idx="2"/>
          </p:cNvCxnSpPr>
          <p:nvPr/>
        </p:nvCxnSpPr>
        <p:spPr>
          <a:xfrm flipV="1">
            <a:off x="5416749" y="1536155"/>
            <a:ext cx="0" cy="112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endCxn id="70" idx="2"/>
          </p:cNvCxnSpPr>
          <p:nvPr/>
        </p:nvCxnSpPr>
        <p:spPr>
          <a:xfrm flipV="1">
            <a:off x="5895612" y="1536944"/>
            <a:ext cx="0" cy="112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endCxn id="81" idx="2"/>
          </p:cNvCxnSpPr>
          <p:nvPr/>
        </p:nvCxnSpPr>
        <p:spPr>
          <a:xfrm flipV="1">
            <a:off x="6376599" y="1536155"/>
            <a:ext cx="0" cy="1132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78" idx="2"/>
          </p:cNvCxnSpPr>
          <p:nvPr/>
        </p:nvCxnSpPr>
        <p:spPr>
          <a:xfrm flipV="1">
            <a:off x="6860843" y="1536944"/>
            <a:ext cx="0" cy="111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3" idx="0"/>
          </p:cNvCxnSpPr>
          <p:nvPr/>
        </p:nvCxnSpPr>
        <p:spPr>
          <a:xfrm flipV="1">
            <a:off x="6129683" y="1659366"/>
            <a:ext cx="0" cy="252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228090" y="1992974"/>
            <a:ext cx="2814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/>
              <a:buChar char="•"/>
            </a:pPr>
            <a:r>
              <a:rPr lang="en-US" b="1" dirty="0">
                <a:solidFill>
                  <a:srgbClr val="0000FF"/>
                </a:solidFill>
              </a:rPr>
              <a:t>Increase </a:t>
            </a:r>
            <a:r>
              <a:rPr lang="en-US" b="1" i="1" dirty="0">
                <a:solidFill>
                  <a:srgbClr val="0000FF"/>
                </a:solidFill>
              </a:rPr>
              <a:t>k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/>
              <a:t>to </a:t>
            </a:r>
            <a:r>
              <a:rPr lang="en-US" b="1" dirty="0" smtClean="0"/>
              <a:t>include the number of replicas in the largest site. In this case, k = 4.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906275" y="3532787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97" name="TextBox 96"/>
          <p:cNvSpPr txBox="1"/>
          <p:nvPr/>
        </p:nvSpPr>
        <p:spPr>
          <a:xfrm>
            <a:off x="1022229" y="974318"/>
            <a:ext cx="894671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4+4+4</a:t>
            </a:r>
            <a:endParaRPr lang="en-US" sz="2200" b="1" dirty="0"/>
          </a:p>
        </p:txBody>
      </p:sp>
      <p:pic>
        <p:nvPicPr>
          <p:cNvPr id="98" name="Picture 97" descr="Screen Shot 2016-11-29 at 9.22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72" y="4908831"/>
            <a:ext cx="4545842" cy="1600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2" name="TextBox 101"/>
          <p:cNvSpPr txBox="1"/>
          <p:nvPr/>
        </p:nvSpPr>
        <p:spPr>
          <a:xfrm>
            <a:off x="1913656" y="1033982"/>
            <a:ext cx="13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(progress: 7)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1" y="3556994"/>
            <a:ext cx="4057810" cy="29521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489" y="3127834"/>
            <a:ext cx="296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3f+2k+1 = 3(1)+2(4)+1 = 12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1288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Novel Resilient Configurations </a:t>
            </a:r>
            <a:r>
              <a:rPr lang="en-US" sz="2700" dirty="0" smtClean="0"/>
              <a:t>(3/</a:t>
            </a:r>
            <a:r>
              <a:rPr lang="en-US" sz="2700" dirty="0"/>
              <a:t>6</a:t>
            </a:r>
            <a:r>
              <a:rPr lang="en-US" sz="2700" dirty="0" smtClean="0"/>
              <a:t>)</a:t>
            </a:r>
            <a:endParaRPr lang="en-US" sz="27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26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25361" y="4099852"/>
            <a:ext cx="110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Substation</a:t>
            </a:r>
            <a:endParaRPr lang="en-US" sz="1400" b="1" dirty="0"/>
          </a:p>
        </p:txBody>
      </p:sp>
      <p:sp>
        <p:nvSpPr>
          <p:cNvPr id="22" name="Rectangle 21"/>
          <p:cNvSpPr/>
          <p:nvPr/>
        </p:nvSpPr>
        <p:spPr>
          <a:xfrm>
            <a:off x="5457003" y="3185347"/>
            <a:ext cx="1084148" cy="121340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5" name="Rectangle 24"/>
          <p:cNvSpPr/>
          <p:nvPr/>
        </p:nvSpPr>
        <p:spPr>
          <a:xfrm>
            <a:off x="5678372" y="3295384"/>
            <a:ext cx="633353" cy="26788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6" name="TextBox 25"/>
          <p:cNvSpPr txBox="1"/>
          <p:nvPr/>
        </p:nvSpPr>
        <p:spPr>
          <a:xfrm>
            <a:off x="5661033" y="3305188"/>
            <a:ext cx="676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RTU</a:t>
            </a:r>
            <a:endParaRPr lang="en-US" sz="1100" b="1" dirty="0"/>
          </a:p>
        </p:txBody>
      </p:sp>
      <p:sp>
        <p:nvSpPr>
          <p:cNvPr id="27" name="Rectangle 26"/>
          <p:cNvSpPr/>
          <p:nvPr/>
        </p:nvSpPr>
        <p:spPr>
          <a:xfrm>
            <a:off x="5622235" y="3729053"/>
            <a:ext cx="770158" cy="375242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595482" y="3707639"/>
            <a:ext cx="79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Physical</a:t>
            </a:r>
          </a:p>
          <a:p>
            <a:pPr algn="ctr"/>
            <a:r>
              <a:rPr lang="en-US" sz="1000" b="1" dirty="0" smtClean="0"/>
              <a:t>Equipment</a:t>
            </a:r>
            <a:endParaRPr lang="en-US" sz="1000" b="1" dirty="0"/>
          </a:p>
        </p:txBody>
      </p:sp>
      <p:cxnSp>
        <p:nvCxnSpPr>
          <p:cNvPr id="29" name="Straight Connector 28"/>
          <p:cNvCxnSpPr>
            <a:stCxn id="28" idx="0"/>
            <a:endCxn id="25" idx="2"/>
          </p:cNvCxnSpPr>
          <p:nvPr/>
        </p:nvCxnSpPr>
        <p:spPr>
          <a:xfrm flipH="1" flipV="1">
            <a:off x="5995049" y="3563266"/>
            <a:ext cx="192" cy="144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10565" y="4099852"/>
            <a:ext cx="110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Substation</a:t>
            </a:r>
            <a:endParaRPr lang="en-US" sz="1400" b="1" dirty="0"/>
          </a:p>
        </p:txBody>
      </p:sp>
      <p:sp>
        <p:nvSpPr>
          <p:cNvPr id="33" name="Rectangle 32"/>
          <p:cNvSpPr/>
          <p:nvPr/>
        </p:nvSpPr>
        <p:spPr>
          <a:xfrm>
            <a:off x="7042207" y="3185347"/>
            <a:ext cx="1084148" cy="121340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4" name="Rectangle 33"/>
          <p:cNvSpPr/>
          <p:nvPr/>
        </p:nvSpPr>
        <p:spPr>
          <a:xfrm>
            <a:off x="7263576" y="3295384"/>
            <a:ext cx="633353" cy="26788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5" name="TextBox 34"/>
          <p:cNvSpPr txBox="1"/>
          <p:nvPr/>
        </p:nvSpPr>
        <p:spPr>
          <a:xfrm>
            <a:off x="7246237" y="3295384"/>
            <a:ext cx="676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PLC</a:t>
            </a:r>
            <a:endParaRPr lang="en-US" sz="1100" b="1" dirty="0"/>
          </a:p>
        </p:txBody>
      </p:sp>
      <p:sp>
        <p:nvSpPr>
          <p:cNvPr id="36" name="Rectangle 35"/>
          <p:cNvSpPr/>
          <p:nvPr/>
        </p:nvSpPr>
        <p:spPr>
          <a:xfrm>
            <a:off x="7207439" y="3729053"/>
            <a:ext cx="770158" cy="375242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7180686" y="3707639"/>
            <a:ext cx="79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Physical</a:t>
            </a:r>
          </a:p>
          <a:p>
            <a:pPr algn="ctr"/>
            <a:r>
              <a:rPr lang="en-US" sz="1000" b="1" dirty="0" smtClean="0"/>
              <a:t>Equipment</a:t>
            </a:r>
            <a:endParaRPr lang="en-US" sz="1000" b="1" dirty="0"/>
          </a:p>
        </p:txBody>
      </p:sp>
      <p:cxnSp>
        <p:nvCxnSpPr>
          <p:cNvPr id="38" name="Straight Connector 37"/>
          <p:cNvCxnSpPr>
            <a:stCxn id="37" idx="0"/>
            <a:endCxn id="34" idx="2"/>
          </p:cNvCxnSpPr>
          <p:nvPr/>
        </p:nvCxnSpPr>
        <p:spPr>
          <a:xfrm flipH="1" flipV="1">
            <a:off x="7580253" y="3563266"/>
            <a:ext cx="192" cy="144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6" idx="0"/>
            <a:endCxn id="94" idx="3"/>
          </p:cNvCxnSpPr>
          <p:nvPr/>
        </p:nvCxnSpPr>
        <p:spPr>
          <a:xfrm flipV="1">
            <a:off x="5999123" y="3000669"/>
            <a:ext cx="550538" cy="304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5" idx="0"/>
            <a:endCxn id="94" idx="5"/>
          </p:cNvCxnSpPr>
          <p:nvPr/>
        </p:nvCxnSpPr>
        <p:spPr>
          <a:xfrm flipH="1" flipV="1">
            <a:off x="7072419" y="3000669"/>
            <a:ext cx="511908" cy="294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Screen Shot 2016-11-27 at 12.55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67" y="4706045"/>
            <a:ext cx="4420137" cy="1806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4518041" y="1929475"/>
            <a:ext cx="1609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Center 1</a:t>
            </a:r>
            <a:endParaRPr lang="en-US" sz="1400" b="1" dirty="0"/>
          </a:p>
        </p:txBody>
      </p:sp>
      <p:sp>
        <p:nvSpPr>
          <p:cNvPr id="87" name="Rectangle 86"/>
          <p:cNvSpPr/>
          <p:nvPr/>
        </p:nvSpPr>
        <p:spPr>
          <a:xfrm>
            <a:off x="4578050" y="1996461"/>
            <a:ext cx="1733676" cy="92583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8" name="Rectangle 87"/>
          <p:cNvSpPr/>
          <p:nvPr/>
        </p:nvSpPr>
        <p:spPr>
          <a:xfrm>
            <a:off x="4704919" y="2346204"/>
            <a:ext cx="431251" cy="334427"/>
          </a:xfrm>
          <a:prstGeom prst="rect">
            <a:avLst/>
          </a:prstGeom>
          <a:solidFill>
            <a:srgbClr val="4FD52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0" name="TextBox 89"/>
          <p:cNvSpPr txBox="1"/>
          <p:nvPr/>
        </p:nvSpPr>
        <p:spPr>
          <a:xfrm>
            <a:off x="4691710" y="2377427"/>
            <a:ext cx="44395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HMI</a:t>
            </a:r>
            <a:endParaRPr lang="en-US" sz="1100" b="1" dirty="0"/>
          </a:p>
        </p:txBody>
      </p:sp>
      <p:sp>
        <p:nvSpPr>
          <p:cNvPr id="104" name="Rectangle 103"/>
          <p:cNvSpPr/>
          <p:nvPr/>
        </p:nvSpPr>
        <p:spPr>
          <a:xfrm>
            <a:off x="5886183" y="2353642"/>
            <a:ext cx="339761" cy="327935"/>
          </a:xfrm>
          <a:prstGeom prst="rect">
            <a:avLst/>
          </a:prstGeom>
          <a:solidFill>
            <a:srgbClr val="EC1F5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49" name="TextBox 148"/>
          <p:cNvSpPr txBox="1"/>
          <p:nvPr/>
        </p:nvSpPr>
        <p:spPr>
          <a:xfrm>
            <a:off x="5877464" y="2385922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02" name="Rectangle 101"/>
          <p:cNvSpPr/>
          <p:nvPr/>
        </p:nvSpPr>
        <p:spPr>
          <a:xfrm>
            <a:off x="5369653" y="2352853"/>
            <a:ext cx="339761" cy="327935"/>
          </a:xfrm>
          <a:prstGeom prst="rect">
            <a:avLst/>
          </a:prstGeom>
          <a:solidFill>
            <a:srgbClr val="1BEC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50" name="TextBox 149"/>
          <p:cNvSpPr txBox="1"/>
          <p:nvPr/>
        </p:nvSpPr>
        <p:spPr>
          <a:xfrm>
            <a:off x="5360484" y="2382159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76" name="Rectangle 75"/>
          <p:cNvSpPr/>
          <p:nvPr/>
        </p:nvSpPr>
        <p:spPr>
          <a:xfrm>
            <a:off x="7319067" y="1991195"/>
            <a:ext cx="1744237" cy="92583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7" name="Rectangle 76"/>
          <p:cNvSpPr/>
          <p:nvPr/>
        </p:nvSpPr>
        <p:spPr>
          <a:xfrm>
            <a:off x="8539453" y="2340886"/>
            <a:ext cx="431251" cy="334427"/>
          </a:xfrm>
          <a:prstGeom prst="rect">
            <a:avLst/>
          </a:prstGeom>
          <a:solidFill>
            <a:srgbClr val="4FD52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9" name="TextBox 78"/>
          <p:cNvSpPr txBox="1"/>
          <p:nvPr/>
        </p:nvSpPr>
        <p:spPr>
          <a:xfrm>
            <a:off x="8526244" y="2372109"/>
            <a:ext cx="44395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HMI</a:t>
            </a:r>
            <a:endParaRPr lang="en-US" sz="1100" b="1" dirty="0"/>
          </a:p>
        </p:txBody>
      </p:sp>
      <p:sp>
        <p:nvSpPr>
          <p:cNvPr id="84" name="Rectangle 83"/>
          <p:cNvSpPr/>
          <p:nvPr/>
        </p:nvSpPr>
        <p:spPr>
          <a:xfrm>
            <a:off x="7938853" y="2348324"/>
            <a:ext cx="339761" cy="327935"/>
          </a:xfrm>
          <a:prstGeom prst="rect">
            <a:avLst/>
          </a:prstGeom>
          <a:solidFill>
            <a:srgbClr val="0B9C4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6" name="TextBox 85"/>
          <p:cNvSpPr txBox="1"/>
          <p:nvPr/>
        </p:nvSpPr>
        <p:spPr>
          <a:xfrm>
            <a:off x="7930134" y="2380604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89" name="Rectangle 88"/>
          <p:cNvSpPr/>
          <p:nvPr/>
        </p:nvSpPr>
        <p:spPr>
          <a:xfrm>
            <a:off x="7422323" y="2347535"/>
            <a:ext cx="339761" cy="327935"/>
          </a:xfrm>
          <a:prstGeom prst="rect">
            <a:avLst/>
          </a:prstGeom>
          <a:solidFill>
            <a:srgbClr val="2533E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2" name="TextBox 91"/>
          <p:cNvSpPr txBox="1"/>
          <p:nvPr/>
        </p:nvSpPr>
        <p:spPr>
          <a:xfrm>
            <a:off x="7413154" y="2376841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3" name="Oval 2"/>
          <p:cNvSpPr/>
          <p:nvPr/>
        </p:nvSpPr>
        <p:spPr>
          <a:xfrm>
            <a:off x="6442928" y="2028293"/>
            <a:ext cx="739292" cy="305170"/>
          </a:xfrm>
          <a:prstGeom prst="ellipse">
            <a:avLst/>
          </a:prstGeom>
          <a:solidFill>
            <a:srgbClr val="FF83F7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6515034" y="2033246"/>
            <a:ext cx="60053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Spines</a:t>
            </a:r>
            <a:endParaRPr lang="en-US" sz="1100" b="1" dirty="0"/>
          </a:p>
        </p:txBody>
      </p:sp>
      <p:sp>
        <p:nvSpPr>
          <p:cNvPr id="94" name="Oval 93"/>
          <p:cNvSpPr/>
          <p:nvPr/>
        </p:nvSpPr>
        <p:spPr>
          <a:xfrm>
            <a:off x="6441394" y="2740190"/>
            <a:ext cx="739292" cy="305170"/>
          </a:xfrm>
          <a:prstGeom prst="ellipse">
            <a:avLst/>
          </a:prstGeom>
          <a:solidFill>
            <a:srgbClr val="79BA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6513500" y="2751707"/>
            <a:ext cx="60053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Spines</a:t>
            </a:r>
            <a:endParaRPr lang="en-US" sz="1100" b="1" dirty="0"/>
          </a:p>
        </p:txBody>
      </p:sp>
      <p:cxnSp>
        <p:nvCxnSpPr>
          <p:cNvPr id="99" name="Straight Connector 98"/>
          <p:cNvCxnSpPr/>
          <p:nvPr/>
        </p:nvCxnSpPr>
        <p:spPr>
          <a:xfrm>
            <a:off x="4822198" y="2815051"/>
            <a:ext cx="1309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5457003" y="2194042"/>
            <a:ext cx="63894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2" idx="2"/>
          </p:cNvCxnSpPr>
          <p:nvPr/>
        </p:nvCxnSpPr>
        <p:spPr>
          <a:xfrm>
            <a:off x="5539534" y="2680788"/>
            <a:ext cx="0" cy="134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04" idx="2"/>
          </p:cNvCxnSpPr>
          <p:nvPr/>
        </p:nvCxnSpPr>
        <p:spPr>
          <a:xfrm>
            <a:off x="6056064" y="2681577"/>
            <a:ext cx="0" cy="133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88" idx="2"/>
          </p:cNvCxnSpPr>
          <p:nvPr/>
        </p:nvCxnSpPr>
        <p:spPr>
          <a:xfrm>
            <a:off x="4920545" y="2680631"/>
            <a:ext cx="0" cy="134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94" idx="2"/>
          </p:cNvCxnSpPr>
          <p:nvPr/>
        </p:nvCxnSpPr>
        <p:spPr>
          <a:xfrm flipH="1" flipV="1">
            <a:off x="6131549" y="2815051"/>
            <a:ext cx="309845" cy="777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536930" y="2815249"/>
            <a:ext cx="13114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84" idx="2"/>
          </p:cNvCxnSpPr>
          <p:nvPr/>
        </p:nvCxnSpPr>
        <p:spPr>
          <a:xfrm>
            <a:off x="8108734" y="2676259"/>
            <a:ext cx="0" cy="13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77" idx="2"/>
          </p:cNvCxnSpPr>
          <p:nvPr/>
        </p:nvCxnSpPr>
        <p:spPr>
          <a:xfrm>
            <a:off x="8755079" y="2675313"/>
            <a:ext cx="0" cy="139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89" idx="2"/>
          </p:cNvCxnSpPr>
          <p:nvPr/>
        </p:nvCxnSpPr>
        <p:spPr>
          <a:xfrm>
            <a:off x="7592204" y="2675470"/>
            <a:ext cx="0" cy="139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endCxn id="94" idx="6"/>
          </p:cNvCxnSpPr>
          <p:nvPr/>
        </p:nvCxnSpPr>
        <p:spPr>
          <a:xfrm flipH="1">
            <a:off x="7180686" y="2815051"/>
            <a:ext cx="356245" cy="777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02" idx="0"/>
          </p:cNvCxnSpPr>
          <p:nvPr/>
        </p:nvCxnSpPr>
        <p:spPr>
          <a:xfrm flipV="1">
            <a:off x="5539534" y="2194042"/>
            <a:ext cx="0" cy="158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04" idx="0"/>
          </p:cNvCxnSpPr>
          <p:nvPr/>
        </p:nvCxnSpPr>
        <p:spPr>
          <a:xfrm flipV="1">
            <a:off x="6056064" y="2194042"/>
            <a:ext cx="0" cy="15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7550059" y="2194042"/>
            <a:ext cx="66098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89" idx="0"/>
          </p:cNvCxnSpPr>
          <p:nvPr/>
        </p:nvCxnSpPr>
        <p:spPr>
          <a:xfrm flipV="1">
            <a:off x="7592204" y="2194043"/>
            <a:ext cx="0" cy="153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84" idx="0"/>
          </p:cNvCxnSpPr>
          <p:nvPr/>
        </p:nvCxnSpPr>
        <p:spPr>
          <a:xfrm flipV="1">
            <a:off x="8108734" y="2194043"/>
            <a:ext cx="0" cy="15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endCxn id="3" idx="2"/>
          </p:cNvCxnSpPr>
          <p:nvPr/>
        </p:nvCxnSpPr>
        <p:spPr>
          <a:xfrm flipV="1">
            <a:off x="6095943" y="2180878"/>
            <a:ext cx="346985" cy="13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3" idx="6"/>
          </p:cNvCxnSpPr>
          <p:nvPr/>
        </p:nvCxnSpPr>
        <p:spPr>
          <a:xfrm>
            <a:off x="7182220" y="2180878"/>
            <a:ext cx="367839" cy="13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7500600" y="1931082"/>
            <a:ext cx="1609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/>
              <a:t>Control Center 2</a:t>
            </a:r>
            <a:endParaRPr lang="en-US" sz="14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4993170" y="926636"/>
            <a:ext cx="1235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Data Center 1</a:t>
            </a:r>
            <a:endParaRPr lang="en-US" sz="1400" b="1" dirty="0"/>
          </a:p>
        </p:txBody>
      </p:sp>
      <p:sp>
        <p:nvSpPr>
          <p:cNvPr id="75" name="Rectangle 74"/>
          <p:cNvSpPr/>
          <p:nvPr/>
        </p:nvSpPr>
        <p:spPr>
          <a:xfrm>
            <a:off x="5036860" y="976516"/>
            <a:ext cx="1114573" cy="79411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8" name="Rectangle 77"/>
          <p:cNvSpPr/>
          <p:nvPr/>
        </p:nvSpPr>
        <p:spPr>
          <a:xfrm>
            <a:off x="5626371" y="1209009"/>
            <a:ext cx="339761" cy="327935"/>
          </a:xfrm>
          <a:prstGeom prst="rect">
            <a:avLst/>
          </a:prstGeom>
          <a:solidFill>
            <a:srgbClr val="D33FE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0" name="TextBox 79"/>
          <p:cNvSpPr txBox="1"/>
          <p:nvPr/>
        </p:nvSpPr>
        <p:spPr>
          <a:xfrm>
            <a:off x="5617652" y="1241289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81" name="Rectangle 80"/>
          <p:cNvSpPr/>
          <p:nvPr/>
        </p:nvSpPr>
        <p:spPr>
          <a:xfrm>
            <a:off x="5147508" y="1208220"/>
            <a:ext cx="339761" cy="32793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2" name="TextBox 81"/>
          <p:cNvSpPr txBox="1"/>
          <p:nvPr/>
        </p:nvSpPr>
        <p:spPr>
          <a:xfrm>
            <a:off x="5138339" y="1237526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cxnSp>
        <p:nvCxnSpPr>
          <p:cNvPr id="101" name="Straight Connector 100"/>
          <p:cNvCxnSpPr/>
          <p:nvPr/>
        </p:nvCxnSpPr>
        <p:spPr>
          <a:xfrm>
            <a:off x="5212476" y="1659366"/>
            <a:ext cx="6820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endCxn id="81" idx="2"/>
          </p:cNvCxnSpPr>
          <p:nvPr/>
        </p:nvCxnSpPr>
        <p:spPr>
          <a:xfrm flipV="1">
            <a:off x="5317389" y="1536155"/>
            <a:ext cx="0" cy="112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endCxn id="78" idx="2"/>
          </p:cNvCxnSpPr>
          <p:nvPr/>
        </p:nvCxnSpPr>
        <p:spPr>
          <a:xfrm flipV="1">
            <a:off x="5796252" y="1536944"/>
            <a:ext cx="0" cy="112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7465457" y="926636"/>
            <a:ext cx="1235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Data Center 3</a:t>
            </a:r>
            <a:endParaRPr lang="en-US" sz="1400" b="1" dirty="0"/>
          </a:p>
        </p:txBody>
      </p:sp>
      <p:sp>
        <p:nvSpPr>
          <p:cNvPr id="110" name="Rectangle 109"/>
          <p:cNvSpPr/>
          <p:nvPr/>
        </p:nvSpPr>
        <p:spPr>
          <a:xfrm>
            <a:off x="7509147" y="976516"/>
            <a:ext cx="1114573" cy="79411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1" name="Rectangle 110"/>
          <p:cNvSpPr/>
          <p:nvPr/>
        </p:nvSpPr>
        <p:spPr>
          <a:xfrm>
            <a:off x="8098658" y="1209009"/>
            <a:ext cx="339761" cy="327935"/>
          </a:xfrm>
          <a:prstGeom prst="rect">
            <a:avLst/>
          </a:prstGeom>
          <a:solidFill>
            <a:srgbClr val="82A6E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2" name="TextBox 111"/>
          <p:cNvSpPr txBox="1"/>
          <p:nvPr/>
        </p:nvSpPr>
        <p:spPr>
          <a:xfrm>
            <a:off x="8089939" y="1241289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13" name="Rectangle 112"/>
          <p:cNvSpPr/>
          <p:nvPr/>
        </p:nvSpPr>
        <p:spPr>
          <a:xfrm>
            <a:off x="7619795" y="1208220"/>
            <a:ext cx="339761" cy="32793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4" name="TextBox 113"/>
          <p:cNvSpPr txBox="1"/>
          <p:nvPr/>
        </p:nvSpPr>
        <p:spPr>
          <a:xfrm>
            <a:off x="7610626" y="1237526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7684763" y="1659366"/>
            <a:ext cx="6820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endCxn id="113" idx="2"/>
          </p:cNvCxnSpPr>
          <p:nvPr/>
        </p:nvCxnSpPr>
        <p:spPr>
          <a:xfrm flipV="1">
            <a:off x="7789676" y="1536155"/>
            <a:ext cx="0" cy="112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11" idx="2"/>
          </p:cNvCxnSpPr>
          <p:nvPr/>
        </p:nvCxnSpPr>
        <p:spPr>
          <a:xfrm flipV="1">
            <a:off x="8268539" y="1536944"/>
            <a:ext cx="0" cy="112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226423" y="926636"/>
            <a:ext cx="1235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Data Center 2</a:t>
            </a:r>
            <a:endParaRPr lang="en-US" sz="1400" b="1" dirty="0"/>
          </a:p>
        </p:txBody>
      </p:sp>
      <p:sp>
        <p:nvSpPr>
          <p:cNvPr id="120" name="Rectangle 119"/>
          <p:cNvSpPr/>
          <p:nvPr/>
        </p:nvSpPr>
        <p:spPr>
          <a:xfrm>
            <a:off x="6270113" y="976516"/>
            <a:ext cx="1114573" cy="79411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1" name="Rectangle 120"/>
          <p:cNvSpPr/>
          <p:nvPr/>
        </p:nvSpPr>
        <p:spPr>
          <a:xfrm>
            <a:off x="6859624" y="1209009"/>
            <a:ext cx="339761" cy="327935"/>
          </a:xfrm>
          <a:prstGeom prst="rect">
            <a:avLst/>
          </a:prstGeom>
          <a:solidFill>
            <a:srgbClr val="C2AE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2" name="TextBox 121"/>
          <p:cNvSpPr txBox="1"/>
          <p:nvPr/>
        </p:nvSpPr>
        <p:spPr>
          <a:xfrm>
            <a:off x="6850905" y="1241289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23" name="Rectangle 122"/>
          <p:cNvSpPr/>
          <p:nvPr/>
        </p:nvSpPr>
        <p:spPr>
          <a:xfrm>
            <a:off x="6380761" y="1208220"/>
            <a:ext cx="339761" cy="32793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4" name="TextBox 123"/>
          <p:cNvSpPr txBox="1"/>
          <p:nvPr/>
        </p:nvSpPr>
        <p:spPr>
          <a:xfrm>
            <a:off x="6371592" y="1237526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cxnSp>
        <p:nvCxnSpPr>
          <p:cNvPr id="125" name="Straight Connector 124"/>
          <p:cNvCxnSpPr/>
          <p:nvPr/>
        </p:nvCxnSpPr>
        <p:spPr>
          <a:xfrm>
            <a:off x="6445729" y="1659366"/>
            <a:ext cx="6820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3" idx="2"/>
          </p:cNvCxnSpPr>
          <p:nvPr/>
        </p:nvCxnSpPr>
        <p:spPr>
          <a:xfrm flipV="1">
            <a:off x="6550642" y="1536155"/>
            <a:ext cx="0" cy="112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endCxn id="121" idx="2"/>
          </p:cNvCxnSpPr>
          <p:nvPr/>
        </p:nvCxnSpPr>
        <p:spPr>
          <a:xfrm flipV="1">
            <a:off x="7029505" y="1536944"/>
            <a:ext cx="0" cy="112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3" idx="0"/>
          </p:cNvCxnSpPr>
          <p:nvPr/>
        </p:nvCxnSpPr>
        <p:spPr>
          <a:xfrm flipV="1">
            <a:off x="6812574" y="1659366"/>
            <a:ext cx="4118" cy="368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29505" y="1655048"/>
            <a:ext cx="655258" cy="378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 flipV="1">
            <a:off x="5881786" y="1657246"/>
            <a:ext cx="744056" cy="371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239203" y="2150598"/>
            <a:ext cx="40449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/>
              <a:buChar char="•"/>
            </a:pPr>
            <a:r>
              <a:rPr lang="en-US" b="1" dirty="0">
                <a:solidFill>
                  <a:srgbClr val="0000FF"/>
                </a:solidFill>
              </a:rPr>
              <a:t>Increase </a:t>
            </a:r>
            <a:r>
              <a:rPr lang="en-US" b="1" i="1" dirty="0">
                <a:solidFill>
                  <a:srgbClr val="0000FF"/>
                </a:solidFill>
              </a:rPr>
              <a:t>k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/>
              <a:t>to include </a:t>
            </a:r>
            <a:r>
              <a:rPr lang="en-US" b="1" dirty="0" smtClean="0"/>
              <a:t>the size </a:t>
            </a:r>
            <a:r>
              <a:rPr lang="en-US" b="1" dirty="0"/>
              <a:t>of largest site plus rejuvenating </a:t>
            </a:r>
            <a:r>
              <a:rPr lang="en-US" b="1" dirty="0" smtClean="0"/>
              <a:t>replica. In this case, k = 3.</a:t>
            </a:r>
          </a:p>
          <a:p>
            <a:pPr>
              <a:spcBef>
                <a:spcPts val="600"/>
              </a:spcBef>
              <a:buClr>
                <a:schemeClr val="tx1"/>
              </a:buClr>
            </a:pPr>
            <a:r>
              <a:rPr lang="en-US" b="1" dirty="0" smtClean="0"/>
              <a:t>     3f+2k+1 = 3(1)+2(3)+1 = 10</a:t>
            </a:r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022229" y="974318"/>
            <a:ext cx="2335345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/>
              <a:t>2+2+2+2+2</a:t>
            </a:r>
          </a:p>
          <a:p>
            <a:pPr algn="ctr"/>
            <a:r>
              <a:rPr lang="en-US" sz="2200" b="1" dirty="0" smtClean="0"/>
              <a:t>(2 control centers)</a:t>
            </a:r>
            <a:endParaRPr lang="en-US" sz="2200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3323715" y="994532"/>
            <a:ext cx="13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(progress: 6)</a:t>
            </a:r>
            <a:endParaRPr lang="en-US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744444"/>
            <a:ext cx="3964063" cy="2768552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6588691" y="3513833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324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Novel Resilient Configurations </a:t>
            </a:r>
            <a:r>
              <a:rPr lang="en-US" sz="2700" dirty="0" smtClean="0"/>
              <a:t>(4/</a:t>
            </a:r>
            <a:r>
              <a:rPr lang="en-US" sz="2700" dirty="0"/>
              <a:t>6</a:t>
            </a:r>
            <a:r>
              <a:rPr lang="en-US" sz="2700" dirty="0" smtClean="0"/>
              <a:t>)</a:t>
            </a:r>
            <a:endParaRPr lang="en-US" sz="27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27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184153" y="4099852"/>
            <a:ext cx="110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Substation</a:t>
            </a:r>
            <a:endParaRPr lang="en-US" sz="1400" b="1" dirty="0"/>
          </a:p>
        </p:txBody>
      </p:sp>
      <p:sp>
        <p:nvSpPr>
          <p:cNvPr id="22" name="Rectangle 21"/>
          <p:cNvSpPr/>
          <p:nvPr/>
        </p:nvSpPr>
        <p:spPr>
          <a:xfrm>
            <a:off x="5115795" y="3185347"/>
            <a:ext cx="1084148" cy="121340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5" name="Rectangle 24"/>
          <p:cNvSpPr/>
          <p:nvPr/>
        </p:nvSpPr>
        <p:spPr>
          <a:xfrm>
            <a:off x="5337164" y="3295384"/>
            <a:ext cx="633353" cy="26788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6" name="TextBox 25"/>
          <p:cNvSpPr txBox="1"/>
          <p:nvPr/>
        </p:nvSpPr>
        <p:spPr>
          <a:xfrm>
            <a:off x="5319825" y="3305188"/>
            <a:ext cx="676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RTU</a:t>
            </a:r>
            <a:endParaRPr lang="en-US" sz="1100" b="1" dirty="0"/>
          </a:p>
        </p:txBody>
      </p:sp>
      <p:sp>
        <p:nvSpPr>
          <p:cNvPr id="27" name="Rectangle 26"/>
          <p:cNvSpPr/>
          <p:nvPr/>
        </p:nvSpPr>
        <p:spPr>
          <a:xfrm>
            <a:off x="5281027" y="3729053"/>
            <a:ext cx="770158" cy="375242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254274" y="3707639"/>
            <a:ext cx="79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Physical</a:t>
            </a:r>
          </a:p>
          <a:p>
            <a:pPr algn="ctr"/>
            <a:r>
              <a:rPr lang="en-US" sz="1000" b="1" dirty="0" smtClean="0"/>
              <a:t>Equipment</a:t>
            </a:r>
            <a:endParaRPr lang="en-US" sz="1000" b="1" dirty="0"/>
          </a:p>
        </p:txBody>
      </p:sp>
      <p:cxnSp>
        <p:nvCxnSpPr>
          <p:cNvPr id="29" name="Straight Connector 28"/>
          <p:cNvCxnSpPr>
            <a:stCxn id="28" idx="0"/>
            <a:endCxn id="25" idx="2"/>
          </p:cNvCxnSpPr>
          <p:nvPr/>
        </p:nvCxnSpPr>
        <p:spPr>
          <a:xfrm flipH="1" flipV="1">
            <a:off x="5653841" y="3563266"/>
            <a:ext cx="192" cy="144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69357" y="4099852"/>
            <a:ext cx="110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Substation</a:t>
            </a:r>
            <a:endParaRPr lang="en-US" sz="1400" b="1" dirty="0"/>
          </a:p>
        </p:txBody>
      </p:sp>
      <p:sp>
        <p:nvSpPr>
          <p:cNvPr id="33" name="Rectangle 32"/>
          <p:cNvSpPr/>
          <p:nvPr/>
        </p:nvSpPr>
        <p:spPr>
          <a:xfrm>
            <a:off x="6700999" y="3185347"/>
            <a:ext cx="1084148" cy="121340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4" name="Rectangle 33"/>
          <p:cNvSpPr/>
          <p:nvPr/>
        </p:nvSpPr>
        <p:spPr>
          <a:xfrm>
            <a:off x="6922368" y="3295384"/>
            <a:ext cx="633353" cy="26788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5" name="TextBox 34"/>
          <p:cNvSpPr txBox="1"/>
          <p:nvPr/>
        </p:nvSpPr>
        <p:spPr>
          <a:xfrm>
            <a:off x="6905029" y="3295384"/>
            <a:ext cx="676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PLC</a:t>
            </a:r>
            <a:endParaRPr lang="en-US" sz="1100" b="1" dirty="0"/>
          </a:p>
        </p:txBody>
      </p:sp>
      <p:sp>
        <p:nvSpPr>
          <p:cNvPr id="36" name="Rectangle 35"/>
          <p:cNvSpPr/>
          <p:nvPr/>
        </p:nvSpPr>
        <p:spPr>
          <a:xfrm>
            <a:off x="6866231" y="3729053"/>
            <a:ext cx="770158" cy="375242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839478" y="3707639"/>
            <a:ext cx="79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Physical</a:t>
            </a:r>
          </a:p>
          <a:p>
            <a:pPr algn="ctr"/>
            <a:r>
              <a:rPr lang="en-US" sz="1000" b="1" dirty="0" smtClean="0"/>
              <a:t>Equipment</a:t>
            </a:r>
            <a:endParaRPr lang="en-US" sz="1000" b="1" dirty="0"/>
          </a:p>
        </p:txBody>
      </p:sp>
      <p:cxnSp>
        <p:nvCxnSpPr>
          <p:cNvPr id="38" name="Straight Connector 37"/>
          <p:cNvCxnSpPr>
            <a:stCxn id="37" idx="0"/>
            <a:endCxn id="34" idx="2"/>
          </p:cNvCxnSpPr>
          <p:nvPr/>
        </p:nvCxnSpPr>
        <p:spPr>
          <a:xfrm flipH="1" flipV="1">
            <a:off x="7239045" y="3563266"/>
            <a:ext cx="192" cy="144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6" idx="0"/>
            <a:endCxn id="94" idx="3"/>
          </p:cNvCxnSpPr>
          <p:nvPr/>
        </p:nvCxnSpPr>
        <p:spPr>
          <a:xfrm flipV="1">
            <a:off x="5657915" y="3000669"/>
            <a:ext cx="550538" cy="304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5" idx="0"/>
            <a:endCxn id="94" idx="5"/>
          </p:cNvCxnSpPr>
          <p:nvPr/>
        </p:nvCxnSpPr>
        <p:spPr>
          <a:xfrm flipH="1" flipV="1">
            <a:off x="6731211" y="3000669"/>
            <a:ext cx="511908" cy="294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Screen Shot 2016-11-27 at 12.55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67" y="4706045"/>
            <a:ext cx="4420137" cy="1806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3797713" y="1929475"/>
            <a:ext cx="1609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Center 1</a:t>
            </a:r>
            <a:endParaRPr lang="en-US" sz="1400" b="1" dirty="0"/>
          </a:p>
        </p:txBody>
      </p:sp>
      <p:sp>
        <p:nvSpPr>
          <p:cNvPr id="87" name="Rectangle 86"/>
          <p:cNvSpPr/>
          <p:nvPr/>
        </p:nvSpPr>
        <p:spPr>
          <a:xfrm>
            <a:off x="3829154" y="1996461"/>
            <a:ext cx="2141364" cy="92583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8" name="Rectangle 87"/>
          <p:cNvSpPr/>
          <p:nvPr/>
        </p:nvSpPr>
        <p:spPr>
          <a:xfrm>
            <a:off x="4008916" y="2346204"/>
            <a:ext cx="431251" cy="334427"/>
          </a:xfrm>
          <a:prstGeom prst="rect">
            <a:avLst/>
          </a:prstGeom>
          <a:solidFill>
            <a:srgbClr val="4FD52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0" name="TextBox 89"/>
          <p:cNvSpPr txBox="1"/>
          <p:nvPr/>
        </p:nvSpPr>
        <p:spPr>
          <a:xfrm>
            <a:off x="3995707" y="2377427"/>
            <a:ext cx="44395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HMI</a:t>
            </a:r>
            <a:endParaRPr lang="en-US" sz="1100" b="1" dirty="0"/>
          </a:p>
        </p:txBody>
      </p:sp>
      <p:sp>
        <p:nvSpPr>
          <p:cNvPr id="104" name="Rectangle 103"/>
          <p:cNvSpPr/>
          <p:nvPr/>
        </p:nvSpPr>
        <p:spPr>
          <a:xfrm>
            <a:off x="5544975" y="2353642"/>
            <a:ext cx="339761" cy="327935"/>
          </a:xfrm>
          <a:prstGeom prst="rect">
            <a:avLst/>
          </a:prstGeom>
          <a:solidFill>
            <a:srgbClr val="EC1F5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49" name="TextBox 148"/>
          <p:cNvSpPr txBox="1"/>
          <p:nvPr/>
        </p:nvSpPr>
        <p:spPr>
          <a:xfrm>
            <a:off x="5536256" y="2385922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02" name="Rectangle 101"/>
          <p:cNvSpPr/>
          <p:nvPr/>
        </p:nvSpPr>
        <p:spPr>
          <a:xfrm>
            <a:off x="5057419" y="2352853"/>
            <a:ext cx="339761" cy="327935"/>
          </a:xfrm>
          <a:prstGeom prst="rect">
            <a:avLst/>
          </a:prstGeom>
          <a:solidFill>
            <a:srgbClr val="1BECE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50" name="TextBox 149"/>
          <p:cNvSpPr txBox="1"/>
          <p:nvPr/>
        </p:nvSpPr>
        <p:spPr>
          <a:xfrm>
            <a:off x="5048250" y="2382159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76" name="Rectangle 75"/>
          <p:cNvSpPr/>
          <p:nvPr/>
        </p:nvSpPr>
        <p:spPr>
          <a:xfrm>
            <a:off x="6977859" y="1991195"/>
            <a:ext cx="2085445" cy="92583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7" name="Rectangle 76"/>
          <p:cNvSpPr/>
          <p:nvPr/>
        </p:nvSpPr>
        <p:spPr>
          <a:xfrm>
            <a:off x="8529975" y="2340886"/>
            <a:ext cx="431251" cy="334427"/>
          </a:xfrm>
          <a:prstGeom prst="rect">
            <a:avLst/>
          </a:prstGeom>
          <a:solidFill>
            <a:srgbClr val="4FD52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9" name="TextBox 78"/>
          <p:cNvSpPr txBox="1"/>
          <p:nvPr/>
        </p:nvSpPr>
        <p:spPr>
          <a:xfrm>
            <a:off x="8516766" y="2372109"/>
            <a:ext cx="44395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HMI</a:t>
            </a:r>
            <a:endParaRPr lang="en-US" sz="1100" b="1" dirty="0"/>
          </a:p>
        </p:txBody>
      </p:sp>
      <p:sp>
        <p:nvSpPr>
          <p:cNvPr id="84" name="Rectangle 83"/>
          <p:cNvSpPr/>
          <p:nvPr/>
        </p:nvSpPr>
        <p:spPr>
          <a:xfrm>
            <a:off x="7576045" y="2348324"/>
            <a:ext cx="339761" cy="327935"/>
          </a:xfrm>
          <a:prstGeom prst="rect">
            <a:avLst/>
          </a:prstGeom>
          <a:solidFill>
            <a:srgbClr val="0B9C4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6" name="TextBox 85"/>
          <p:cNvSpPr txBox="1"/>
          <p:nvPr/>
        </p:nvSpPr>
        <p:spPr>
          <a:xfrm>
            <a:off x="7567326" y="2380604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89" name="Rectangle 88"/>
          <p:cNvSpPr/>
          <p:nvPr/>
        </p:nvSpPr>
        <p:spPr>
          <a:xfrm>
            <a:off x="7081115" y="2347535"/>
            <a:ext cx="339761" cy="327935"/>
          </a:xfrm>
          <a:prstGeom prst="rect">
            <a:avLst/>
          </a:prstGeom>
          <a:solidFill>
            <a:srgbClr val="2533E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2" name="TextBox 91"/>
          <p:cNvSpPr txBox="1"/>
          <p:nvPr/>
        </p:nvSpPr>
        <p:spPr>
          <a:xfrm>
            <a:off x="7071946" y="2376841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3" name="Oval 2"/>
          <p:cNvSpPr/>
          <p:nvPr/>
        </p:nvSpPr>
        <p:spPr>
          <a:xfrm>
            <a:off x="6101720" y="2028293"/>
            <a:ext cx="739292" cy="305170"/>
          </a:xfrm>
          <a:prstGeom prst="ellipse">
            <a:avLst/>
          </a:prstGeom>
          <a:solidFill>
            <a:srgbClr val="FF83F7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6173826" y="2033246"/>
            <a:ext cx="60053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Spines</a:t>
            </a:r>
            <a:endParaRPr lang="en-US" sz="1100" b="1" dirty="0"/>
          </a:p>
        </p:txBody>
      </p:sp>
      <p:sp>
        <p:nvSpPr>
          <p:cNvPr id="94" name="Oval 93"/>
          <p:cNvSpPr/>
          <p:nvPr/>
        </p:nvSpPr>
        <p:spPr>
          <a:xfrm>
            <a:off x="6100186" y="2740190"/>
            <a:ext cx="739292" cy="305170"/>
          </a:xfrm>
          <a:prstGeom prst="ellipse">
            <a:avLst/>
          </a:prstGeom>
          <a:solidFill>
            <a:srgbClr val="79BA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6172292" y="2751707"/>
            <a:ext cx="60053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Spines</a:t>
            </a:r>
            <a:endParaRPr lang="en-US" sz="1100" b="1" dirty="0"/>
          </a:p>
        </p:txBody>
      </p:sp>
      <p:cxnSp>
        <p:nvCxnSpPr>
          <p:cNvPr id="99" name="Straight Connector 98"/>
          <p:cNvCxnSpPr/>
          <p:nvPr/>
        </p:nvCxnSpPr>
        <p:spPr>
          <a:xfrm>
            <a:off x="4176833" y="2815051"/>
            <a:ext cx="16135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4643167" y="2194042"/>
            <a:ext cx="111156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2" idx="2"/>
          </p:cNvCxnSpPr>
          <p:nvPr/>
        </p:nvCxnSpPr>
        <p:spPr>
          <a:xfrm>
            <a:off x="5227300" y="2680788"/>
            <a:ext cx="0" cy="134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04" idx="2"/>
          </p:cNvCxnSpPr>
          <p:nvPr/>
        </p:nvCxnSpPr>
        <p:spPr>
          <a:xfrm>
            <a:off x="5714856" y="2681577"/>
            <a:ext cx="0" cy="133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88" idx="2"/>
          </p:cNvCxnSpPr>
          <p:nvPr/>
        </p:nvCxnSpPr>
        <p:spPr>
          <a:xfrm>
            <a:off x="4224542" y="2680631"/>
            <a:ext cx="0" cy="134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94" idx="2"/>
          </p:cNvCxnSpPr>
          <p:nvPr/>
        </p:nvCxnSpPr>
        <p:spPr>
          <a:xfrm flipH="1" flipV="1">
            <a:off x="5790341" y="2815051"/>
            <a:ext cx="309845" cy="777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195722" y="2815249"/>
            <a:ext cx="16210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84" idx="2"/>
          </p:cNvCxnSpPr>
          <p:nvPr/>
        </p:nvCxnSpPr>
        <p:spPr>
          <a:xfrm>
            <a:off x="7745926" y="2676259"/>
            <a:ext cx="0" cy="13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77" idx="2"/>
          </p:cNvCxnSpPr>
          <p:nvPr/>
        </p:nvCxnSpPr>
        <p:spPr>
          <a:xfrm>
            <a:off x="8745601" y="2675313"/>
            <a:ext cx="0" cy="139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89" idx="2"/>
          </p:cNvCxnSpPr>
          <p:nvPr/>
        </p:nvCxnSpPr>
        <p:spPr>
          <a:xfrm>
            <a:off x="7250996" y="2675470"/>
            <a:ext cx="0" cy="139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endCxn id="94" idx="6"/>
          </p:cNvCxnSpPr>
          <p:nvPr/>
        </p:nvCxnSpPr>
        <p:spPr>
          <a:xfrm flipH="1">
            <a:off x="6839478" y="2815051"/>
            <a:ext cx="356245" cy="777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02" idx="0"/>
          </p:cNvCxnSpPr>
          <p:nvPr/>
        </p:nvCxnSpPr>
        <p:spPr>
          <a:xfrm flipV="1">
            <a:off x="5227300" y="2194042"/>
            <a:ext cx="0" cy="158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04" idx="0"/>
          </p:cNvCxnSpPr>
          <p:nvPr/>
        </p:nvCxnSpPr>
        <p:spPr>
          <a:xfrm flipV="1">
            <a:off x="5714856" y="2194042"/>
            <a:ext cx="0" cy="15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7208851" y="2194042"/>
            <a:ext cx="110682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89" idx="0"/>
          </p:cNvCxnSpPr>
          <p:nvPr/>
        </p:nvCxnSpPr>
        <p:spPr>
          <a:xfrm flipV="1">
            <a:off x="7250996" y="2194043"/>
            <a:ext cx="0" cy="153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84" idx="0"/>
          </p:cNvCxnSpPr>
          <p:nvPr/>
        </p:nvCxnSpPr>
        <p:spPr>
          <a:xfrm flipV="1">
            <a:off x="7745926" y="2194043"/>
            <a:ext cx="0" cy="15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endCxn id="3" idx="2"/>
          </p:cNvCxnSpPr>
          <p:nvPr/>
        </p:nvCxnSpPr>
        <p:spPr>
          <a:xfrm flipV="1">
            <a:off x="5754735" y="2180878"/>
            <a:ext cx="346985" cy="13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3" idx="6"/>
          </p:cNvCxnSpPr>
          <p:nvPr/>
        </p:nvCxnSpPr>
        <p:spPr>
          <a:xfrm>
            <a:off x="6841012" y="2180878"/>
            <a:ext cx="367839" cy="13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7483392" y="1931082"/>
            <a:ext cx="1609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/>
              <a:t>Control Center 2</a:t>
            </a:r>
            <a:endParaRPr lang="en-US" sz="14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4651962" y="926636"/>
            <a:ext cx="1235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Data Center 1</a:t>
            </a:r>
            <a:endParaRPr lang="en-US" sz="1400" b="1" dirty="0"/>
          </a:p>
        </p:txBody>
      </p:sp>
      <p:sp>
        <p:nvSpPr>
          <p:cNvPr id="75" name="Rectangle 74"/>
          <p:cNvSpPr/>
          <p:nvPr/>
        </p:nvSpPr>
        <p:spPr>
          <a:xfrm>
            <a:off x="4695652" y="976516"/>
            <a:ext cx="1114573" cy="79411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8" name="Rectangle 77"/>
          <p:cNvSpPr/>
          <p:nvPr/>
        </p:nvSpPr>
        <p:spPr>
          <a:xfrm>
            <a:off x="5285163" y="1209009"/>
            <a:ext cx="339761" cy="327935"/>
          </a:xfrm>
          <a:prstGeom prst="rect">
            <a:avLst/>
          </a:prstGeom>
          <a:solidFill>
            <a:srgbClr val="D33FE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0" name="TextBox 79"/>
          <p:cNvSpPr txBox="1"/>
          <p:nvPr/>
        </p:nvSpPr>
        <p:spPr>
          <a:xfrm>
            <a:off x="5276444" y="1241289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81" name="Rectangle 80"/>
          <p:cNvSpPr/>
          <p:nvPr/>
        </p:nvSpPr>
        <p:spPr>
          <a:xfrm>
            <a:off x="4806300" y="1208220"/>
            <a:ext cx="339761" cy="32793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2" name="TextBox 81"/>
          <p:cNvSpPr txBox="1"/>
          <p:nvPr/>
        </p:nvSpPr>
        <p:spPr>
          <a:xfrm>
            <a:off x="4797131" y="1237526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cxnSp>
        <p:nvCxnSpPr>
          <p:cNvPr id="101" name="Straight Connector 100"/>
          <p:cNvCxnSpPr/>
          <p:nvPr/>
        </p:nvCxnSpPr>
        <p:spPr>
          <a:xfrm>
            <a:off x="4871268" y="1659366"/>
            <a:ext cx="6820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endCxn id="81" idx="2"/>
          </p:cNvCxnSpPr>
          <p:nvPr/>
        </p:nvCxnSpPr>
        <p:spPr>
          <a:xfrm flipV="1">
            <a:off x="4976181" y="1536155"/>
            <a:ext cx="0" cy="112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endCxn id="78" idx="2"/>
          </p:cNvCxnSpPr>
          <p:nvPr/>
        </p:nvCxnSpPr>
        <p:spPr>
          <a:xfrm flipV="1">
            <a:off x="5455044" y="1536944"/>
            <a:ext cx="0" cy="112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7124249" y="926636"/>
            <a:ext cx="1235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Data Center 3</a:t>
            </a:r>
            <a:endParaRPr lang="en-US" sz="1400" b="1" dirty="0"/>
          </a:p>
        </p:txBody>
      </p:sp>
      <p:sp>
        <p:nvSpPr>
          <p:cNvPr id="110" name="Rectangle 109"/>
          <p:cNvSpPr/>
          <p:nvPr/>
        </p:nvSpPr>
        <p:spPr>
          <a:xfrm>
            <a:off x="7167939" y="976516"/>
            <a:ext cx="1114573" cy="79411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1" name="Rectangle 110"/>
          <p:cNvSpPr/>
          <p:nvPr/>
        </p:nvSpPr>
        <p:spPr>
          <a:xfrm>
            <a:off x="7757450" y="1209009"/>
            <a:ext cx="339761" cy="327935"/>
          </a:xfrm>
          <a:prstGeom prst="rect">
            <a:avLst/>
          </a:prstGeom>
          <a:solidFill>
            <a:srgbClr val="82A6E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2" name="TextBox 111"/>
          <p:cNvSpPr txBox="1"/>
          <p:nvPr/>
        </p:nvSpPr>
        <p:spPr>
          <a:xfrm>
            <a:off x="7748731" y="1241289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13" name="Rectangle 112"/>
          <p:cNvSpPr/>
          <p:nvPr/>
        </p:nvSpPr>
        <p:spPr>
          <a:xfrm>
            <a:off x="7278587" y="1208220"/>
            <a:ext cx="339761" cy="32793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4" name="TextBox 113"/>
          <p:cNvSpPr txBox="1"/>
          <p:nvPr/>
        </p:nvSpPr>
        <p:spPr>
          <a:xfrm>
            <a:off x="7269418" y="1237526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7343555" y="1659366"/>
            <a:ext cx="6820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endCxn id="113" idx="2"/>
          </p:cNvCxnSpPr>
          <p:nvPr/>
        </p:nvCxnSpPr>
        <p:spPr>
          <a:xfrm flipV="1">
            <a:off x="7448468" y="1536155"/>
            <a:ext cx="0" cy="112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11" idx="2"/>
          </p:cNvCxnSpPr>
          <p:nvPr/>
        </p:nvCxnSpPr>
        <p:spPr>
          <a:xfrm flipV="1">
            <a:off x="7927331" y="1536944"/>
            <a:ext cx="0" cy="112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5885215" y="926636"/>
            <a:ext cx="1235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Data Center 2</a:t>
            </a:r>
            <a:endParaRPr lang="en-US" sz="1400" b="1" dirty="0"/>
          </a:p>
        </p:txBody>
      </p:sp>
      <p:sp>
        <p:nvSpPr>
          <p:cNvPr id="120" name="Rectangle 119"/>
          <p:cNvSpPr/>
          <p:nvPr/>
        </p:nvSpPr>
        <p:spPr>
          <a:xfrm>
            <a:off x="5928905" y="976516"/>
            <a:ext cx="1114573" cy="79411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1" name="Rectangle 120"/>
          <p:cNvSpPr/>
          <p:nvPr/>
        </p:nvSpPr>
        <p:spPr>
          <a:xfrm>
            <a:off x="6518416" y="1209009"/>
            <a:ext cx="339761" cy="327935"/>
          </a:xfrm>
          <a:prstGeom prst="rect">
            <a:avLst/>
          </a:prstGeom>
          <a:solidFill>
            <a:srgbClr val="C2AE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2" name="TextBox 121"/>
          <p:cNvSpPr txBox="1"/>
          <p:nvPr/>
        </p:nvSpPr>
        <p:spPr>
          <a:xfrm>
            <a:off x="6509697" y="1241289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23" name="Rectangle 122"/>
          <p:cNvSpPr/>
          <p:nvPr/>
        </p:nvSpPr>
        <p:spPr>
          <a:xfrm>
            <a:off x="6039553" y="1208220"/>
            <a:ext cx="339761" cy="32793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4" name="TextBox 123"/>
          <p:cNvSpPr txBox="1"/>
          <p:nvPr/>
        </p:nvSpPr>
        <p:spPr>
          <a:xfrm>
            <a:off x="6030384" y="1237526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cxnSp>
        <p:nvCxnSpPr>
          <p:cNvPr id="125" name="Straight Connector 124"/>
          <p:cNvCxnSpPr/>
          <p:nvPr/>
        </p:nvCxnSpPr>
        <p:spPr>
          <a:xfrm>
            <a:off x="6104521" y="1659366"/>
            <a:ext cx="6820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3" idx="2"/>
          </p:cNvCxnSpPr>
          <p:nvPr/>
        </p:nvCxnSpPr>
        <p:spPr>
          <a:xfrm flipV="1">
            <a:off x="6209434" y="1536155"/>
            <a:ext cx="0" cy="112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endCxn id="121" idx="2"/>
          </p:cNvCxnSpPr>
          <p:nvPr/>
        </p:nvCxnSpPr>
        <p:spPr>
          <a:xfrm flipV="1">
            <a:off x="6688297" y="1536944"/>
            <a:ext cx="0" cy="112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3" idx="0"/>
          </p:cNvCxnSpPr>
          <p:nvPr/>
        </p:nvCxnSpPr>
        <p:spPr>
          <a:xfrm flipV="1">
            <a:off x="6471366" y="1659366"/>
            <a:ext cx="4118" cy="368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6688297" y="1655048"/>
            <a:ext cx="655258" cy="378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 flipV="1">
            <a:off x="5540578" y="1657246"/>
            <a:ext cx="744056" cy="371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255149" y="1583976"/>
            <a:ext cx="358348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/>
              <a:buChar char="•"/>
            </a:pPr>
            <a:r>
              <a:rPr lang="en-US" b="1" dirty="0"/>
              <a:t>At least </a:t>
            </a:r>
            <a:r>
              <a:rPr lang="en-US" b="1" i="1" dirty="0">
                <a:solidFill>
                  <a:srgbClr val="0000FF"/>
                </a:solidFill>
              </a:rPr>
              <a:t>f+2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/>
              <a:t>replicas in each </a:t>
            </a:r>
            <a:r>
              <a:rPr lang="en-US" b="1" dirty="0">
                <a:solidFill>
                  <a:srgbClr val="FF0000"/>
                </a:solidFill>
              </a:rPr>
              <a:t>control </a:t>
            </a:r>
            <a:r>
              <a:rPr lang="en-US" b="1" dirty="0" smtClean="0">
                <a:solidFill>
                  <a:srgbClr val="FF0000"/>
                </a:solidFill>
              </a:rPr>
              <a:t>center</a:t>
            </a:r>
            <a:r>
              <a:rPr lang="en-US" b="1" dirty="0" smtClean="0"/>
              <a:t> ensures one correct replica that can control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/>
              <a:t>RTUs even with intrusion and ongoing rejuvenation in connected control site</a:t>
            </a:r>
          </a:p>
        </p:txBody>
      </p:sp>
      <p:sp>
        <p:nvSpPr>
          <p:cNvPr id="96" name="Rectangle 95"/>
          <p:cNvSpPr/>
          <p:nvPr/>
        </p:nvSpPr>
        <p:spPr>
          <a:xfrm>
            <a:off x="8060570" y="2349322"/>
            <a:ext cx="339761" cy="32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97" name="Straight Connector 96"/>
          <p:cNvCxnSpPr>
            <a:stCxn id="96" idx="0"/>
          </p:cNvCxnSpPr>
          <p:nvPr/>
        </p:nvCxnSpPr>
        <p:spPr>
          <a:xfrm flipV="1">
            <a:off x="8230451" y="2194043"/>
            <a:ext cx="0" cy="1552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6" idx="2"/>
          </p:cNvCxnSpPr>
          <p:nvPr/>
        </p:nvCxnSpPr>
        <p:spPr>
          <a:xfrm>
            <a:off x="8230451" y="2677257"/>
            <a:ext cx="0" cy="137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8052683" y="2390387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08" name="Rectangle 107"/>
          <p:cNvSpPr/>
          <p:nvPr/>
        </p:nvSpPr>
        <p:spPr>
          <a:xfrm>
            <a:off x="4575152" y="2351298"/>
            <a:ext cx="339761" cy="32793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41" name="TextBox 140"/>
          <p:cNvSpPr txBox="1"/>
          <p:nvPr/>
        </p:nvSpPr>
        <p:spPr>
          <a:xfrm>
            <a:off x="4565983" y="2380604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cxnSp>
        <p:nvCxnSpPr>
          <p:cNvPr id="142" name="Straight Connector 141"/>
          <p:cNvCxnSpPr>
            <a:endCxn id="108" idx="0"/>
          </p:cNvCxnSpPr>
          <p:nvPr/>
        </p:nvCxnSpPr>
        <p:spPr>
          <a:xfrm>
            <a:off x="4745033" y="2194043"/>
            <a:ext cx="0" cy="1572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endCxn id="108" idx="2"/>
          </p:cNvCxnSpPr>
          <p:nvPr/>
        </p:nvCxnSpPr>
        <p:spPr>
          <a:xfrm flipV="1">
            <a:off x="4745033" y="2679233"/>
            <a:ext cx="0" cy="135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238005" y="3513833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147" name="TextBox 146"/>
          <p:cNvSpPr txBox="1"/>
          <p:nvPr/>
        </p:nvSpPr>
        <p:spPr>
          <a:xfrm>
            <a:off x="255149" y="3277019"/>
            <a:ext cx="3583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/>
              <a:buChar char="•"/>
            </a:pPr>
            <a:r>
              <a:rPr lang="en-US" b="1" dirty="0" smtClean="0">
                <a:solidFill>
                  <a:srgbClr val="0000FF"/>
                </a:solidFill>
              </a:rPr>
              <a:t>First complete solution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459060" y="974318"/>
            <a:ext cx="1461683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3</a:t>
            </a:r>
            <a:r>
              <a:rPr lang="en-US" sz="2200" b="1" dirty="0" smtClean="0"/>
              <a:t>+</a:t>
            </a:r>
            <a:r>
              <a:rPr lang="en-US" sz="2200" b="1" dirty="0"/>
              <a:t>3</a:t>
            </a:r>
            <a:r>
              <a:rPr lang="en-US" sz="2200" b="1" dirty="0" smtClean="0"/>
              <a:t>+2+2+2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881995" y="994532"/>
            <a:ext cx="13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(progress: 7)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731017"/>
            <a:ext cx="4293489" cy="279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Novel Resilient Configurations </a:t>
            </a:r>
            <a:r>
              <a:rPr lang="en-US" sz="2700" dirty="0" smtClean="0"/>
              <a:t>(5/</a:t>
            </a:r>
            <a:r>
              <a:rPr lang="en-US" sz="2700" dirty="0"/>
              <a:t>6</a:t>
            </a:r>
            <a:r>
              <a:rPr lang="en-US" sz="2700" dirty="0" smtClean="0"/>
              <a:t>)</a:t>
            </a:r>
            <a:endParaRPr lang="en-US" sz="27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28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455055" y="3781498"/>
            <a:ext cx="110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Substation</a:t>
            </a:r>
            <a:endParaRPr lang="en-US" sz="1400" b="1" dirty="0"/>
          </a:p>
        </p:txBody>
      </p:sp>
      <p:sp>
        <p:nvSpPr>
          <p:cNvPr id="22" name="Rectangle 21"/>
          <p:cNvSpPr/>
          <p:nvPr/>
        </p:nvSpPr>
        <p:spPr>
          <a:xfrm>
            <a:off x="4386697" y="2866993"/>
            <a:ext cx="1084148" cy="121340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5" name="Rectangle 24"/>
          <p:cNvSpPr/>
          <p:nvPr/>
        </p:nvSpPr>
        <p:spPr>
          <a:xfrm>
            <a:off x="4608066" y="2977030"/>
            <a:ext cx="633353" cy="26788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6" name="TextBox 25"/>
          <p:cNvSpPr txBox="1"/>
          <p:nvPr/>
        </p:nvSpPr>
        <p:spPr>
          <a:xfrm>
            <a:off x="4590727" y="2986834"/>
            <a:ext cx="676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RTU</a:t>
            </a:r>
            <a:endParaRPr lang="en-US" sz="1100" b="1" dirty="0"/>
          </a:p>
        </p:txBody>
      </p:sp>
      <p:sp>
        <p:nvSpPr>
          <p:cNvPr id="27" name="Rectangle 26"/>
          <p:cNvSpPr/>
          <p:nvPr/>
        </p:nvSpPr>
        <p:spPr>
          <a:xfrm>
            <a:off x="4551929" y="3410699"/>
            <a:ext cx="770158" cy="375242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525176" y="3389285"/>
            <a:ext cx="79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Physical</a:t>
            </a:r>
          </a:p>
          <a:p>
            <a:pPr algn="ctr"/>
            <a:r>
              <a:rPr lang="en-US" sz="1000" b="1" dirty="0" smtClean="0"/>
              <a:t>Equipment</a:t>
            </a:r>
            <a:endParaRPr lang="en-US" sz="1000" b="1" dirty="0"/>
          </a:p>
        </p:txBody>
      </p:sp>
      <p:cxnSp>
        <p:nvCxnSpPr>
          <p:cNvPr id="29" name="Straight Connector 28"/>
          <p:cNvCxnSpPr>
            <a:stCxn id="28" idx="0"/>
            <a:endCxn id="25" idx="2"/>
          </p:cNvCxnSpPr>
          <p:nvPr/>
        </p:nvCxnSpPr>
        <p:spPr>
          <a:xfrm flipH="1" flipV="1">
            <a:off x="4924743" y="3244912"/>
            <a:ext cx="192" cy="144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40259" y="3781498"/>
            <a:ext cx="110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Substation</a:t>
            </a:r>
            <a:endParaRPr lang="en-US" sz="1400" b="1" dirty="0"/>
          </a:p>
        </p:txBody>
      </p:sp>
      <p:sp>
        <p:nvSpPr>
          <p:cNvPr id="33" name="Rectangle 32"/>
          <p:cNvSpPr/>
          <p:nvPr/>
        </p:nvSpPr>
        <p:spPr>
          <a:xfrm>
            <a:off x="5971901" y="2866993"/>
            <a:ext cx="1084148" cy="121340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4" name="Rectangle 33"/>
          <p:cNvSpPr/>
          <p:nvPr/>
        </p:nvSpPr>
        <p:spPr>
          <a:xfrm>
            <a:off x="6193270" y="2977030"/>
            <a:ext cx="633353" cy="26788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5" name="TextBox 34"/>
          <p:cNvSpPr txBox="1"/>
          <p:nvPr/>
        </p:nvSpPr>
        <p:spPr>
          <a:xfrm>
            <a:off x="6175931" y="2977030"/>
            <a:ext cx="676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PLC</a:t>
            </a:r>
            <a:endParaRPr lang="en-US" sz="1100" b="1" dirty="0"/>
          </a:p>
        </p:txBody>
      </p:sp>
      <p:sp>
        <p:nvSpPr>
          <p:cNvPr id="36" name="Rectangle 35"/>
          <p:cNvSpPr/>
          <p:nvPr/>
        </p:nvSpPr>
        <p:spPr>
          <a:xfrm>
            <a:off x="6137133" y="3410699"/>
            <a:ext cx="770158" cy="375242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110380" y="3389285"/>
            <a:ext cx="79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Physical</a:t>
            </a:r>
          </a:p>
          <a:p>
            <a:pPr algn="ctr"/>
            <a:r>
              <a:rPr lang="en-US" sz="1000" b="1" dirty="0" smtClean="0"/>
              <a:t>Equipment</a:t>
            </a:r>
            <a:endParaRPr lang="en-US" sz="1000" b="1" dirty="0"/>
          </a:p>
        </p:txBody>
      </p:sp>
      <p:cxnSp>
        <p:nvCxnSpPr>
          <p:cNvPr id="38" name="Straight Connector 37"/>
          <p:cNvCxnSpPr>
            <a:stCxn id="37" idx="0"/>
            <a:endCxn id="34" idx="2"/>
          </p:cNvCxnSpPr>
          <p:nvPr/>
        </p:nvCxnSpPr>
        <p:spPr>
          <a:xfrm flipH="1" flipV="1">
            <a:off x="6509947" y="3244912"/>
            <a:ext cx="192" cy="144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6" idx="0"/>
            <a:endCxn id="94" idx="3"/>
          </p:cNvCxnSpPr>
          <p:nvPr/>
        </p:nvCxnSpPr>
        <p:spPr>
          <a:xfrm flipV="1">
            <a:off x="4928817" y="2824465"/>
            <a:ext cx="550538" cy="1623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5" idx="0"/>
            <a:endCxn id="94" idx="5"/>
          </p:cNvCxnSpPr>
          <p:nvPr/>
        </p:nvCxnSpPr>
        <p:spPr>
          <a:xfrm flipH="1" flipV="1">
            <a:off x="6002113" y="2824465"/>
            <a:ext cx="511908" cy="1525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6210355" y="1814991"/>
            <a:ext cx="2870033" cy="92583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7" name="Rectangle 76"/>
          <p:cNvSpPr/>
          <p:nvPr/>
        </p:nvSpPr>
        <p:spPr>
          <a:xfrm>
            <a:off x="8605293" y="2161376"/>
            <a:ext cx="431251" cy="334427"/>
          </a:xfrm>
          <a:prstGeom prst="rect">
            <a:avLst/>
          </a:prstGeom>
          <a:solidFill>
            <a:srgbClr val="4FD52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9" name="TextBox 78"/>
          <p:cNvSpPr txBox="1"/>
          <p:nvPr/>
        </p:nvSpPr>
        <p:spPr>
          <a:xfrm>
            <a:off x="8592084" y="2192599"/>
            <a:ext cx="44395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HMI</a:t>
            </a:r>
            <a:endParaRPr lang="en-US" sz="1100" b="1" dirty="0"/>
          </a:p>
        </p:txBody>
      </p:sp>
      <p:sp>
        <p:nvSpPr>
          <p:cNvPr id="84" name="Rectangle 83"/>
          <p:cNvSpPr/>
          <p:nvPr/>
        </p:nvSpPr>
        <p:spPr>
          <a:xfrm>
            <a:off x="6653505" y="2172120"/>
            <a:ext cx="339761" cy="327935"/>
          </a:xfrm>
          <a:prstGeom prst="rect">
            <a:avLst/>
          </a:prstGeom>
          <a:solidFill>
            <a:srgbClr val="0B9C4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6" name="TextBox 85"/>
          <p:cNvSpPr txBox="1"/>
          <p:nvPr/>
        </p:nvSpPr>
        <p:spPr>
          <a:xfrm>
            <a:off x="6644786" y="2204400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89" name="Rectangle 88"/>
          <p:cNvSpPr/>
          <p:nvPr/>
        </p:nvSpPr>
        <p:spPr>
          <a:xfrm>
            <a:off x="6262592" y="2171331"/>
            <a:ext cx="339761" cy="327935"/>
          </a:xfrm>
          <a:prstGeom prst="rect">
            <a:avLst/>
          </a:prstGeom>
          <a:solidFill>
            <a:srgbClr val="2533E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2" name="TextBox 91"/>
          <p:cNvSpPr txBox="1"/>
          <p:nvPr/>
        </p:nvSpPr>
        <p:spPr>
          <a:xfrm>
            <a:off x="6253423" y="2200637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3" name="Oval 2"/>
          <p:cNvSpPr/>
          <p:nvPr/>
        </p:nvSpPr>
        <p:spPr>
          <a:xfrm>
            <a:off x="5372622" y="1852089"/>
            <a:ext cx="739292" cy="305170"/>
          </a:xfrm>
          <a:prstGeom prst="ellipse">
            <a:avLst/>
          </a:prstGeom>
          <a:solidFill>
            <a:srgbClr val="FF83F7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5444728" y="1857042"/>
            <a:ext cx="60053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Spines</a:t>
            </a:r>
            <a:endParaRPr lang="en-US" sz="1100" b="1" dirty="0"/>
          </a:p>
        </p:txBody>
      </p:sp>
      <p:sp>
        <p:nvSpPr>
          <p:cNvPr id="94" name="Oval 93"/>
          <p:cNvSpPr/>
          <p:nvPr/>
        </p:nvSpPr>
        <p:spPr>
          <a:xfrm>
            <a:off x="5371088" y="2563986"/>
            <a:ext cx="739292" cy="305170"/>
          </a:xfrm>
          <a:prstGeom prst="ellipse">
            <a:avLst/>
          </a:prstGeom>
          <a:solidFill>
            <a:srgbClr val="79BA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5443194" y="2575503"/>
            <a:ext cx="60053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Spines</a:t>
            </a:r>
            <a:endParaRPr lang="en-US" sz="1100" b="1" dirty="0"/>
          </a:p>
        </p:txBody>
      </p:sp>
      <p:cxnSp>
        <p:nvCxnSpPr>
          <p:cNvPr id="135" name="Straight Connector 134"/>
          <p:cNvCxnSpPr>
            <a:stCxn id="94" idx="2"/>
          </p:cNvCxnSpPr>
          <p:nvPr/>
        </p:nvCxnSpPr>
        <p:spPr>
          <a:xfrm flipH="1" flipV="1">
            <a:off x="5156358" y="2629183"/>
            <a:ext cx="214730" cy="87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6426759" y="2639045"/>
            <a:ext cx="2451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84" idx="2"/>
          </p:cNvCxnSpPr>
          <p:nvPr/>
        </p:nvCxnSpPr>
        <p:spPr>
          <a:xfrm>
            <a:off x="6823386" y="2500055"/>
            <a:ext cx="0" cy="13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77" idx="2"/>
          </p:cNvCxnSpPr>
          <p:nvPr/>
        </p:nvCxnSpPr>
        <p:spPr>
          <a:xfrm>
            <a:off x="8820919" y="2495803"/>
            <a:ext cx="0" cy="139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89" idx="2"/>
          </p:cNvCxnSpPr>
          <p:nvPr/>
        </p:nvCxnSpPr>
        <p:spPr>
          <a:xfrm>
            <a:off x="6432473" y="2499266"/>
            <a:ext cx="0" cy="139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endCxn id="94" idx="6"/>
          </p:cNvCxnSpPr>
          <p:nvPr/>
        </p:nvCxnSpPr>
        <p:spPr>
          <a:xfrm flipH="1">
            <a:off x="6110380" y="2639045"/>
            <a:ext cx="316379" cy="77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6390328" y="2017838"/>
            <a:ext cx="210160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89" idx="0"/>
          </p:cNvCxnSpPr>
          <p:nvPr/>
        </p:nvCxnSpPr>
        <p:spPr>
          <a:xfrm flipV="1">
            <a:off x="6432473" y="2017839"/>
            <a:ext cx="0" cy="153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84" idx="0"/>
          </p:cNvCxnSpPr>
          <p:nvPr/>
        </p:nvCxnSpPr>
        <p:spPr>
          <a:xfrm flipV="1">
            <a:off x="6823386" y="2017839"/>
            <a:ext cx="0" cy="15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endCxn id="3" idx="2"/>
          </p:cNvCxnSpPr>
          <p:nvPr/>
        </p:nvCxnSpPr>
        <p:spPr>
          <a:xfrm flipV="1">
            <a:off x="5121844" y="2004674"/>
            <a:ext cx="250778" cy="13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3" idx="6"/>
          </p:cNvCxnSpPr>
          <p:nvPr/>
        </p:nvCxnSpPr>
        <p:spPr>
          <a:xfrm>
            <a:off x="6111914" y="2004674"/>
            <a:ext cx="314845" cy="13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7509866" y="1754878"/>
            <a:ext cx="1609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/>
              <a:t>Control Center 2</a:t>
            </a:r>
            <a:endParaRPr lang="en-US" sz="14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4242934" y="926636"/>
            <a:ext cx="1235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Data Center 1</a:t>
            </a:r>
            <a:endParaRPr lang="en-US" sz="1400" b="1" dirty="0"/>
          </a:p>
        </p:txBody>
      </p:sp>
      <p:sp>
        <p:nvSpPr>
          <p:cNvPr id="75" name="Rectangle 74"/>
          <p:cNvSpPr/>
          <p:nvPr/>
        </p:nvSpPr>
        <p:spPr>
          <a:xfrm>
            <a:off x="4255979" y="976516"/>
            <a:ext cx="2968539" cy="79411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8" name="Rectangle 77"/>
          <p:cNvSpPr/>
          <p:nvPr/>
        </p:nvSpPr>
        <p:spPr>
          <a:xfrm>
            <a:off x="4845490" y="1209009"/>
            <a:ext cx="339761" cy="327935"/>
          </a:xfrm>
          <a:prstGeom prst="rect">
            <a:avLst/>
          </a:prstGeom>
          <a:solidFill>
            <a:srgbClr val="D33FE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0" name="TextBox 79"/>
          <p:cNvSpPr txBox="1"/>
          <p:nvPr/>
        </p:nvSpPr>
        <p:spPr>
          <a:xfrm>
            <a:off x="4836771" y="1241289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81" name="Rectangle 80"/>
          <p:cNvSpPr/>
          <p:nvPr/>
        </p:nvSpPr>
        <p:spPr>
          <a:xfrm>
            <a:off x="4366627" y="1208220"/>
            <a:ext cx="339761" cy="32793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2" name="TextBox 81"/>
          <p:cNvSpPr txBox="1"/>
          <p:nvPr/>
        </p:nvSpPr>
        <p:spPr>
          <a:xfrm>
            <a:off x="4357458" y="1237526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cxnSp>
        <p:nvCxnSpPr>
          <p:cNvPr id="101" name="Straight Connector 100"/>
          <p:cNvCxnSpPr/>
          <p:nvPr/>
        </p:nvCxnSpPr>
        <p:spPr>
          <a:xfrm>
            <a:off x="4431595" y="1659366"/>
            <a:ext cx="26121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endCxn id="81" idx="2"/>
          </p:cNvCxnSpPr>
          <p:nvPr/>
        </p:nvCxnSpPr>
        <p:spPr>
          <a:xfrm flipV="1">
            <a:off x="4536508" y="1536155"/>
            <a:ext cx="0" cy="112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endCxn id="78" idx="2"/>
          </p:cNvCxnSpPr>
          <p:nvPr/>
        </p:nvCxnSpPr>
        <p:spPr>
          <a:xfrm flipV="1">
            <a:off x="5015371" y="1536944"/>
            <a:ext cx="0" cy="112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6790002" y="1209009"/>
            <a:ext cx="339761" cy="327935"/>
          </a:xfrm>
          <a:prstGeom prst="rect">
            <a:avLst/>
          </a:prstGeom>
          <a:solidFill>
            <a:srgbClr val="82A6E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2" name="TextBox 111"/>
          <p:cNvSpPr txBox="1"/>
          <p:nvPr/>
        </p:nvSpPr>
        <p:spPr>
          <a:xfrm>
            <a:off x="6781283" y="1241289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13" name="Rectangle 112"/>
          <p:cNvSpPr/>
          <p:nvPr/>
        </p:nvSpPr>
        <p:spPr>
          <a:xfrm>
            <a:off x="6311139" y="1208220"/>
            <a:ext cx="339761" cy="32793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4" name="TextBox 113"/>
          <p:cNvSpPr txBox="1"/>
          <p:nvPr/>
        </p:nvSpPr>
        <p:spPr>
          <a:xfrm>
            <a:off x="6301970" y="1237526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cxnSp>
        <p:nvCxnSpPr>
          <p:cNvPr id="116" name="Straight Connector 115"/>
          <p:cNvCxnSpPr>
            <a:endCxn id="113" idx="2"/>
          </p:cNvCxnSpPr>
          <p:nvPr/>
        </p:nvCxnSpPr>
        <p:spPr>
          <a:xfrm flipV="1">
            <a:off x="6481020" y="1536155"/>
            <a:ext cx="0" cy="112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11" idx="2"/>
          </p:cNvCxnSpPr>
          <p:nvPr/>
        </p:nvCxnSpPr>
        <p:spPr>
          <a:xfrm flipV="1">
            <a:off x="6959883" y="1536944"/>
            <a:ext cx="0" cy="112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5813153" y="1209009"/>
            <a:ext cx="339761" cy="327935"/>
          </a:xfrm>
          <a:prstGeom prst="rect">
            <a:avLst/>
          </a:prstGeom>
          <a:solidFill>
            <a:srgbClr val="C2AE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2" name="TextBox 121"/>
          <p:cNvSpPr txBox="1"/>
          <p:nvPr/>
        </p:nvSpPr>
        <p:spPr>
          <a:xfrm>
            <a:off x="5804434" y="1241289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23" name="Rectangle 122"/>
          <p:cNvSpPr/>
          <p:nvPr/>
        </p:nvSpPr>
        <p:spPr>
          <a:xfrm>
            <a:off x="5334290" y="1208220"/>
            <a:ext cx="339761" cy="32793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4" name="TextBox 123"/>
          <p:cNvSpPr txBox="1"/>
          <p:nvPr/>
        </p:nvSpPr>
        <p:spPr>
          <a:xfrm>
            <a:off x="5325121" y="1237526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cxnSp>
        <p:nvCxnSpPr>
          <p:cNvPr id="126" name="Straight Connector 125"/>
          <p:cNvCxnSpPr>
            <a:endCxn id="123" idx="2"/>
          </p:cNvCxnSpPr>
          <p:nvPr/>
        </p:nvCxnSpPr>
        <p:spPr>
          <a:xfrm flipV="1">
            <a:off x="5504171" y="1536155"/>
            <a:ext cx="0" cy="112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endCxn id="121" idx="2"/>
          </p:cNvCxnSpPr>
          <p:nvPr/>
        </p:nvCxnSpPr>
        <p:spPr>
          <a:xfrm flipV="1">
            <a:off x="5983034" y="1536944"/>
            <a:ext cx="0" cy="112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3" idx="0"/>
          </p:cNvCxnSpPr>
          <p:nvPr/>
        </p:nvCxnSpPr>
        <p:spPr>
          <a:xfrm flipV="1">
            <a:off x="5742268" y="1648604"/>
            <a:ext cx="0" cy="2034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7040090" y="2166923"/>
            <a:ext cx="339761" cy="327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97" name="Straight Connector 96"/>
          <p:cNvCxnSpPr>
            <a:stCxn id="96" idx="0"/>
          </p:cNvCxnSpPr>
          <p:nvPr/>
        </p:nvCxnSpPr>
        <p:spPr>
          <a:xfrm flipV="1">
            <a:off x="7209971" y="2011644"/>
            <a:ext cx="0" cy="1552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6" idx="2"/>
          </p:cNvCxnSpPr>
          <p:nvPr/>
        </p:nvCxnSpPr>
        <p:spPr>
          <a:xfrm>
            <a:off x="7209971" y="2494858"/>
            <a:ext cx="0" cy="137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032203" y="2207988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45" name="TextBox 144"/>
          <p:cNvSpPr txBox="1"/>
          <p:nvPr/>
        </p:nvSpPr>
        <p:spPr>
          <a:xfrm>
            <a:off x="5508907" y="3195479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147" name="TextBox 146"/>
          <p:cNvSpPr txBox="1"/>
          <p:nvPr/>
        </p:nvSpPr>
        <p:spPr>
          <a:xfrm>
            <a:off x="100910" y="1819980"/>
            <a:ext cx="2265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/>
              <a:buChar char="•"/>
            </a:pPr>
            <a:r>
              <a:rPr lang="en-US" b="1" dirty="0">
                <a:solidFill>
                  <a:srgbClr val="0000FF"/>
                </a:solidFill>
              </a:rPr>
              <a:t>C</a:t>
            </a:r>
            <a:r>
              <a:rPr lang="en-US" b="1" dirty="0" smtClean="0">
                <a:solidFill>
                  <a:srgbClr val="0000FF"/>
                </a:solidFill>
              </a:rPr>
              <a:t>omplete solution for 3 total sites:    </a:t>
            </a:r>
            <a:r>
              <a:rPr lang="en-US" b="1" dirty="0" smtClean="0">
                <a:solidFill>
                  <a:srgbClr val="000000"/>
                </a:solidFill>
              </a:rPr>
              <a:t>(2 control centers, 1 data center)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160924" y="974318"/>
            <a:ext cx="894671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/>
              <a:t>6+6+6</a:t>
            </a:r>
          </a:p>
        </p:txBody>
      </p:sp>
      <p:pic>
        <p:nvPicPr>
          <p:cNvPr id="106" name="Picture 105" descr="Screen Shot 2016-11-27 at 12.55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67" y="4706045"/>
            <a:ext cx="4420137" cy="1806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9" name="Rectangle 168"/>
          <p:cNvSpPr/>
          <p:nvPr/>
        </p:nvSpPr>
        <p:spPr>
          <a:xfrm>
            <a:off x="7832985" y="2172824"/>
            <a:ext cx="339761" cy="3279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70" name="TextBox 169"/>
          <p:cNvSpPr txBox="1"/>
          <p:nvPr/>
        </p:nvSpPr>
        <p:spPr>
          <a:xfrm>
            <a:off x="7824266" y="2205104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72" name="Rectangle 171"/>
          <p:cNvSpPr/>
          <p:nvPr/>
        </p:nvSpPr>
        <p:spPr>
          <a:xfrm>
            <a:off x="7442072" y="2172035"/>
            <a:ext cx="339761" cy="327935"/>
          </a:xfrm>
          <a:prstGeom prst="rect">
            <a:avLst/>
          </a:prstGeom>
          <a:solidFill>
            <a:srgbClr val="C3FFC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73" name="TextBox 172"/>
          <p:cNvSpPr txBox="1"/>
          <p:nvPr/>
        </p:nvSpPr>
        <p:spPr>
          <a:xfrm>
            <a:off x="7432903" y="2201341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cxnSp>
        <p:nvCxnSpPr>
          <p:cNvPr id="174" name="Straight Connector 173"/>
          <p:cNvCxnSpPr>
            <a:stCxn id="169" idx="2"/>
          </p:cNvCxnSpPr>
          <p:nvPr/>
        </p:nvCxnSpPr>
        <p:spPr>
          <a:xfrm>
            <a:off x="8002866" y="2500759"/>
            <a:ext cx="0" cy="13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172" idx="2"/>
          </p:cNvCxnSpPr>
          <p:nvPr/>
        </p:nvCxnSpPr>
        <p:spPr>
          <a:xfrm>
            <a:off x="7611953" y="2499970"/>
            <a:ext cx="0" cy="139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>
            <a:off x="8219570" y="2167627"/>
            <a:ext cx="339761" cy="327935"/>
          </a:xfrm>
          <a:prstGeom prst="rect">
            <a:avLst/>
          </a:prstGeom>
          <a:solidFill>
            <a:srgbClr val="A61E7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81" name="Straight Connector 180"/>
          <p:cNvCxnSpPr>
            <a:stCxn id="179" idx="2"/>
          </p:cNvCxnSpPr>
          <p:nvPr/>
        </p:nvCxnSpPr>
        <p:spPr>
          <a:xfrm>
            <a:off x="8389451" y="2495562"/>
            <a:ext cx="0" cy="137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8211683" y="2208692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cxnSp>
        <p:nvCxnSpPr>
          <p:cNvPr id="183" name="Straight Connector 182"/>
          <p:cNvCxnSpPr>
            <a:endCxn id="172" idx="0"/>
          </p:cNvCxnSpPr>
          <p:nvPr/>
        </p:nvCxnSpPr>
        <p:spPr>
          <a:xfrm>
            <a:off x="7611953" y="2028206"/>
            <a:ext cx="0" cy="143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9" idx="0"/>
          </p:cNvCxnSpPr>
          <p:nvPr/>
        </p:nvCxnSpPr>
        <p:spPr>
          <a:xfrm flipV="1">
            <a:off x="8002866" y="2028207"/>
            <a:ext cx="0" cy="144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endCxn id="179" idx="0"/>
          </p:cNvCxnSpPr>
          <p:nvPr/>
        </p:nvCxnSpPr>
        <p:spPr>
          <a:xfrm>
            <a:off x="8389451" y="2028206"/>
            <a:ext cx="0" cy="139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2408033" y="1814991"/>
            <a:ext cx="2870033" cy="92583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8" name="Rectangle 187"/>
          <p:cNvSpPr/>
          <p:nvPr/>
        </p:nvSpPr>
        <p:spPr>
          <a:xfrm>
            <a:off x="2443677" y="2163635"/>
            <a:ext cx="431251" cy="334427"/>
          </a:xfrm>
          <a:prstGeom prst="rect">
            <a:avLst/>
          </a:prstGeom>
          <a:solidFill>
            <a:srgbClr val="4FD52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9" name="TextBox 188"/>
          <p:cNvSpPr txBox="1"/>
          <p:nvPr/>
        </p:nvSpPr>
        <p:spPr>
          <a:xfrm>
            <a:off x="2430468" y="2194858"/>
            <a:ext cx="44395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HMI</a:t>
            </a:r>
            <a:endParaRPr lang="en-US" sz="1100" b="1" dirty="0"/>
          </a:p>
        </p:txBody>
      </p:sp>
      <p:sp>
        <p:nvSpPr>
          <p:cNvPr id="190" name="Rectangle 189"/>
          <p:cNvSpPr/>
          <p:nvPr/>
        </p:nvSpPr>
        <p:spPr>
          <a:xfrm>
            <a:off x="3305695" y="2172120"/>
            <a:ext cx="339761" cy="32793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1" name="TextBox 190"/>
          <p:cNvSpPr txBox="1"/>
          <p:nvPr/>
        </p:nvSpPr>
        <p:spPr>
          <a:xfrm>
            <a:off x="3296976" y="2204400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192" name="Rectangle 191"/>
          <p:cNvSpPr/>
          <p:nvPr/>
        </p:nvSpPr>
        <p:spPr>
          <a:xfrm>
            <a:off x="2914782" y="2171331"/>
            <a:ext cx="339761" cy="32793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3" name="TextBox 192"/>
          <p:cNvSpPr txBox="1"/>
          <p:nvPr/>
        </p:nvSpPr>
        <p:spPr>
          <a:xfrm>
            <a:off x="2905613" y="2200637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cxnSp>
        <p:nvCxnSpPr>
          <p:cNvPr id="194" name="Straight Connector 193"/>
          <p:cNvCxnSpPr/>
          <p:nvPr/>
        </p:nvCxnSpPr>
        <p:spPr>
          <a:xfrm>
            <a:off x="2590800" y="2625677"/>
            <a:ext cx="2565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90" idx="2"/>
          </p:cNvCxnSpPr>
          <p:nvPr/>
        </p:nvCxnSpPr>
        <p:spPr>
          <a:xfrm>
            <a:off x="3475576" y="2500055"/>
            <a:ext cx="0" cy="13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2668215" y="2498062"/>
            <a:ext cx="0" cy="134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92" idx="2"/>
          </p:cNvCxnSpPr>
          <p:nvPr/>
        </p:nvCxnSpPr>
        <p:spPr>
          <a:xfrm>
            <a:off x="3084663" y="2499266"/>
            <a:ext cx="0" cy="139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2981158" y="2017839"/>
            <a:ext cx="21406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stCxn id="192" idx="0"/>
          </p:cNvCxnSpPr>
          <p:nvPr/>
        </p:nvCxnSpPr>
        <p:spPr>
          <a:xfrm flipV="1">
            <a:off x="3084663" y="2017839"/>
            <a:ext cx="0" cy="153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90" idx="0"/>
          </p:cNvCxnSpPr>
          <p:nvPr/>
        </p:nvCxnSpPr>
        <p:spPr>
          <a:xfrm flipV="1">
            <a:off x="3475576" y="2017839"/>
            <a:ext cx="0" cy="15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366288" y="1754878"/>
            <a:ext cx="1609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Center </a:t>
            </a:r>
            <a:r>
              <a:rPr lang="en-US" sz="1400" b="1" dirty="0"/>
              <a:t>1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3692280" y="2166923"/>
            <a:ext cx="339761" cy="327935"/>
          </a:xfrm>
          <a:prstGeom prst="rect">
            <a:avLst/>
          </a:prstGeom>
          <a:solidFill>
            <a:srgbClr val="FF5F6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203" name="Straight Connector 202"/>
          <p:cNvCxnSpPr>
            <a:stCxn id="202" idx="0"/>
          </p:cNvCxnSpPr>
          <p:nvPr/>
        </p:nvCxnSpPr>
        <p:spPr>
          <a:xfrm flipV="1">
            <a:off x="3862161" y="2011644"/>
            <a:ext cx="0" cy="1552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>
            <a:stCxn id="202" idx="2"/>
          </p:cNvCxnSpPr>
          <p:nvPr/>
        </p:nvCxnSpPr>
        <p:spPr>
          <a:xfrm>
            <a:off x="3862161" y="2494858"/>
            <a:ext cx="0" cy="137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3684393" y="2207988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206" name="Rectangle 205"/>
          <p:cNvSpPr/>
          <p:nvPr/>
        </p:nvSpPr>
        <p:spPr>
          <a:xfrm>
            <a:off x="4485175" y="2172824"/>
            <a:ext cx="339761" cy="327935"/>
          </a:xfrm>
          <a:prstGeom prst="rect">
            <a:avLst/>
          </a:prstGeom>
          <a:solidFill>
            <a:srgbClr val="D1CC7A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7" name="TextBox 206"/>
          <p:cNvSpPr txBox="1"/>
          <p:nvPr/>
        </p:nvSpPr>
        <p:spPr>
          <a:xfrm>
            <a:off x="4476456" y="2205104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sp>
        <p:nvSpPr>
          <p:cNvPr id="208" name="Rectangle 207"/>
          <p:cNvSpPr/>
          <p:nvPr/>
        </p:nvSpPr>
        <p:spPr>
          <a:xfrm>
            <a:off x="4094262" y="2172035"/>
            <a:ext cx="339761" cy="327935"/>
          </a:xfrm>
          <a:prstGeom prst="rect">
            <a:avLst/>
          </a:prstGeom>
          <a:solidFill>
            <a:srgbClr val="9111E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9" name="TextBox 208"/>
          <p:cNvSpPr txBox="1"/>
          <p:nvPr/>
        </p:nvSpPr>
        <p:spPr>
          <a:xfrm>
            <a:off x="4085093" y="2201341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cxnSp>
        <p:nvCxnSpPr>
          <p:cNvPr id="210" name="Straight Connector 209"/>
          <p:cNvCxnSpPr>
            <a:stCxn id="206" idx="2"/>
          </p:cNvCxnSpPr>
          <p:nvPr/>
        </p:nvCxnSpPr>
        <p:spPr>
          <a:xfrm>
            <a:off x="4655056" y="2500759"/>
            <a:ext cx="0" cy="13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208" idx="2"/>
          </p:cNvCxnSpPr>
          <p:nvPr/>
        </p:nvCxnSpPr>
        <p:spPr>
          <a:xfrm>
            <a:off x="4264143" y="2499970"/>
            <a:ext cx="0" cy="139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Rectangle 211"/>
          <p:cNvSpPr/>
          <p:nvPr/>
        </p:nvSpPr>
        <p:spPr>
          <a:xfrm>
            <a:off x="4871760" y="2167627"/>
            <a:ext cx="339761" cy="327935"/>
          </a:xfrm>
          <a:prstGeom prst="rect">
            <a:avLst/>
          </a:prstGeom>
          <a:solidFill>
            <a:srgbClr val="4BECD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213" name="Straight Connector 212"/>
          <p:cNvCxnSpPr>
            <a:stCxn id="212" idx="2"/>
          </p:cNvCxnSpPr>
          <p:nvPr/>
        </p:nvCxnSpPr>
        <p:spPr>
          <a:xfrm>
            <a:off x="5041641" y="2495562"/>
            <a:ext cx="0" cy="137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4" name="TextBox 213"/>
          <p:cNvSpPr txBox="1"/>
          <p:nvPr/>
        </p:nvSpPr>
        <p:spPr>
          <a:xfrm>
            <a:off x="4863873" y="2208692"/>
            <a:ext cx="35553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SM</a:t>
            </a:r>
            <a:endParaRPr lang="en-US" sz="1000" b="1" dirty="0"/>
          </a:p>
        </p:txBody>
      </p:sp>
      <p:cxnSp>
        <p:nvCxnSpPr>
          <p:cNvPr id="215" name="Straight Connector 214"/>
          <p:cNvCxnSpPr>
            <a:endCxn id="208" idx="0"/>
          </p:cNvCxnSpPr>
          <p:nvPr/>
        </p:nvCxnSpPr>
        <p:spPr>
          <a:xfrm>
            <a:off x="4264143" y="2028206"/>
            <a:ext cx="0" cy="143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06" idx="0"/>
          </p:cNvCxnSpPr>
          <p:nvPr/>
        </p:nvCxnSpPr>
        <p:spPr>
          <a:xfrm flipV="1">
            <a:off x="4655056" y="2028207"/>
            <a:ext cx="0" cy="144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endCxn id="212" idx="0"/>
          </p:cNvCxnSpPr>
          <p:nvPr/>
        </p:nvCxnSpPr>
        <p:spPr>
          <a:xfrm>
            <a:off x="5041641" y="2028206"/>
            <a:ext cx="0" cy="139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TextBox 218"/>
          <p:cNvSpPr txBox="1"/>
          <p:nvPr/>
        </p:nvSpPr>
        <p:spPr>
          <a:xfrm>
            <a:off x="2067780" y="1024343"/>
            <a:ext cx="148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(progress: 10)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4" y="4002502"/>
            <a:ext cx="4165134" cy="25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1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Novel Resilient Configurations </a:t>
            </a:r>
            <a:r>
              <a:rPr lang="en-US" sz="2700" dirty="0" smtClean="0"/>
              <a:t>(</a:t>
            </a:r>
            <a:r>
              <a:rPr lang="en-US" sz="2700" dirty="0"/>
              <a:t>6</a:t>
            </a:r>
            <a:r>
              <a:rPr lang="en-US" sz="2700" dirty="0" smtClean="0"/>
              <a:t>/</a:t>
            </a:r>
            <a:r>
              <a:rPr lang="en-US" sz="2700" dirty="0"/>
              <a:t>6</a:t>
            </a:r>
            <a:r>
              <a:rPr lang="en-US" sz="2700" dirty="0" smtClean="0"/>
              <a:t>)</a:t>
            </a:r>
            <a:endParaRPr lang="en-US" sz="27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29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97713" y="926636"/>
            <a:ext cx="5294715" cy="3480993"/>
            <a:chOff x="3797713" y="926636"/>
            <a:chExt cx="5294715" cy="3480993"/>
          </a:xfrm>
        </p:grpSpPr>
        <p:sp>
          <p:nvSpPr>
            <p:cNvPr id="20" name="TextBox 19"/>
            <p:cNvSpPr txBox="1"/>
            <p:nvPr/>
          </p:nvSpPr>
          <p:spPr>
            <a:xfrm>
              <a:off x="5184153" y="4099852"/>
              <a:ext cx="1100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Substation</a:t>
              </a:r>
              <a:endParaRPr lang="en-US" sz="1400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115795" y="3185347"/>
              <a:ext cx="1084148" cy="12134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337164" y="3295384"/>
              <a:ext cx="633353" cy="26788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19825" y="3305188"/>
              <a:ext cx="6761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RTU</a:t>
              </a:r>
              <a:endParaRPr lang="en-US" sz="1100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81027" y="3729053"/>
              <a:ext cx="770158" cy="37524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54274" y="3707639"/>
              <a:ext cx="799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Physical</a:t>
              </a:r>
            </a:p>
            <a:p>
              <a:pPr algn="ctr"/>
              <a:r>
                <a:rPr lang="en-US" sz="1000" b="1" dirty="0" smtClean="0"/>
                <a:t>Equipment</a:t>
              </a:r>
              <a:endParaRPr lang="en-US" sz="1000" b="1" dirty="0"/>
            </a:p>
          </p:txBody>
        </p:sp>
        <p:cxnSp>
          <p:nvCxnSpPr>
            <p:cNvPr id="29" name="Straight Connector 28"/>
            <p:cNvCxnSpPr>
              <a:stCxn id="28" idx="0"/>
              <a:endCxn id="25" idx="2"/>
            </p:cNvCxnSpPr>
            <p:nvPr/>
          </p:nvCxnSpPr>
          <p:spPr>
            <a:xfrm flipH="1" flipV="1">
              <a:off x="5653841" y="3563266"/>
              <a:ext cx="192" cy="144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769357" y="4099852"/>
              <a:ext cx="1100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Substation</a:t>
              </a:r>
              <a:endParaRPr lang="en-US" sz="1400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00999" y="3185347"/>
              <a:ext cx="1084148" cy="12134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922368" y="3295384"/>
              <a:ext cx="633353" cy="26788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905029" y="3295384"/>
              <a:ext cx="6761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PLC</a:t>
              </a:r>
              <a:endParaRPr lang="en-US" sz="1100" b="1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866231" y="3729053"/>
              <a:ext cx="770158" cy="37524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39478" y="3707639"/>
              <a:ext cx="799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Physical</a:t>
              </a:r>
            </a:p>
            <a:p>
              <a:pPr algn="ctr"/>
              <a:r>
                <a:rPr lang="en-US" sz="1000" b="1" dirty="0" smtClean="0"/>
                <a:t>Equipment</a:t>
              </a:r>
              <a:endParaRPr lang="en-US" sz="1000" b="1" dirty="0"/>
            </a:p>
          </p:txBody>
        </p:sp>
        <p:cxnSp>
          <p:nvCxnSpPr>
            <p:cNvPr id="38" name="Straight Connector 37"/>
            <p:cNvCxnSpPr>
              <a:stCxn id="37" idx="0"/>
              <a:endCxn id="34" idx="2"/>
            </p:cNvCxnSpPr>
            <p:nvPr/>
          </p:nvCxnSpPr>
          <p:spPr>
            <a:xfrm flipH="1" flipV="1">
              <a:off x="7239045" y="3563266"/>
              <a:ext cx="192" cy="144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6" idx="0"/>
              <a:endCxn id="94" idx="3"/>
            </p:cNvCxnSpPr>
            <p:nvPr/>
          </p:nvCxnSpPr>
          <p:spPr>
            <a:xfrm flipV="1">
              <a:off x="5657915" y="3000669"/>
              <a:ext cx="550538" cy="3045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5" idx="0"/>
              <a:endCxn id="94" idx="5"/>
            </p:cNvCxnSpPr>
            <p:nvPr/>
          </p:nvCxnSpPr>
          <p:spPr>
            <a:xfrm flipH="1" flipV="1">
              <a:off x="6731211" y="3000669"/>
              <a:ext cx="511908" cy="2947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3797713" y="1929475"/>
              <a:ext cx="1609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Control Center 1</a:t>
              </a:r>
              <a:endParaRPr lang="en-US" sz="1400" b="1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829154" y="1996461"/>
              <a:ext cx="2141364" cy="92583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008916" y="2346204"/>
              <a:ext cx="431251" cy="334427"/>
            </a:xfrm>
            <a:prstGeom prst="rect">
              <a:avLst/>
            </a:prstGeom>
            <a:solidFill>
              <a:srgbClr val="4FD52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995707" y="2377427"/>
              <a:ext cx="44395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HMI</a:t>
              </a:r>
              <a:endParaRPr lang="en-US" sz="1100" b="1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544975" y="2353642"/>
              <a:ext cx="339761" cy="327935"/>
            </a:xfrm>
            <a:prstGeom prst="rect">
              <a:avLst/>
            </a:prstGeom>
            <a:solidFill>
              <a:srgbClr val="EC1F5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536256" y="2385922"/>
              <a:ext cx="35553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SM</a:t>
              </a:r>
              <a:endParaRPr lang="en-US" sz="1000" b="1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057419" y="2352853"/>
              <a:ext cx="339761" cy="327935"/>
            </a:xfrm>
            <a:prstGeom prst="rect">
              <a:avLst/>
            </a:prstGeom>
            <a:solidFill>
              <a:srgbClr val="1BECE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048250" y="2382159"/>
              <a:ext cx="35553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SM</a:t>
              </a:r>
              <a:endParaRPr lang="en-US" sz="10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77859" y="1991195"/>
              <a:ext cx="2085445" cy="92583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529975" y="2340886"/>
              <a:ext cx="431251" cy="334427"/>
            </a:xfrm>
            <a:prstGeom prst="rect">
              <a:avLst/>
            </a:prstGeom>
            <a:solidFill>
              <a:srgbClr val="4FD52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516766" y="2372109"/>
              <a:ext cx="44395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HMI</a:t>
              </a:r>
              <a:endParaRPr lang="en-US" sz="1100" b="1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576045" y="2348324"/>
              <a:ext cx="339761" cy="327935"/>
            </a:xfrm>
            <a:prstGeom prst="rect">
              <a:avLst/>
            </a:prstGeom>
            <a:solidFill>
              <a:srgbClr val="0B9C4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567326" y="2380604"/>
              <a:ext cx="35553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SM</a:t>
              </a:r>
              <a:endParaRPr lang="en-US" sz="1000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081115" y="2347535"/>
              <a:ext cx="339761" cy="327935"/>
            </a:xfrm>
            <a:prstGeom prst="rect">
              <a:avLst/>
            </a:prstGeom>
            <a:solidFill>
              <a:srgbClr val="2533E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071946" y="2376841"/>
              <a:ext cx="35553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SM</a:t>
              </a:r>
              <a:endParaRPr lang="en-US" sz="1000" b="1" dirty="0"/>
            </a:p>
          </p:txBody>
        </p:sp>
        <p:sp>
          <p:nvSpPr>
            <p:cNvPr id="3" name="Oval 2"/>
            <p:cNvSpPr/>
            <p:nvPr/>
          </p:nvSpPr>
          <p:spPr>
            <a:xfrm>
              <a:off x="6101720" y="2028293"/>
              <a:ext cx="739292" cy="305170"/>
            </a:xfrm>
            <a:prstGeom prst="ellipse">
              <a:avLst/>
            </a:prstGeom>
            <a:solidFill>
              <a:srgbClr val="FF83F7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173826" y="2033246"/>
              <a:ext cx="6005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Spines</a:t>
              </a:r>
              <a:endParaRPr lang="en-US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100186" y="2740190"/>
              <a:ext cx="739292" cy="305170"/>
            </a:xfrm>
            <a:prstGeom prst="ellipse">
              <a:avLst/>
            </a:prstGeom>
            <a:solidFill>
              <a:srgbClr val="79BA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172292" y="2751707"/>
              <a:ext cx="6005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Spines</a:t>
              </a:r>
              <a:endParaRPr lang="en-US" sz="1100" b="1" dirty="0"/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4176833" y="2815051"/>
              <a:ext cx="16135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4643167" y="2194042"/>
              <a:ext cx="1111569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02" idx="2"/>
            </p:cNvCxnSpPr>
            <p:nvPr/>
          </p:nvCxnSpPr>
          <p:spPr>
            <a:xfrm>
              <a:off x="5227300" y="2680788"/>
              <a:ext cx="0" cy="1342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04" idx="2"/>
            </p:cNvCxnSpPr>
            <p:nvPr/>
          </p:nvCxnSpPr>
          <p:spPr>
            <a:xfrm>
              <a:off x="5714856" y="2681577"/>
              <a:ext cx="0" cy="1334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88" idx="2"/>
            </p:cNvCxnSpPr>
            <p:nvPr/>
          </p:nvCxnSpPr>
          <p:spPr>
            <a:xfrm>
              <a:off x="4224542" y="2680631"/>
              <a:ext cx="0" cy="134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94" idx="2"/>
            </p:cNvCxnSpPr>
            <p:nvPr/>
          </p:nvCxnSpPr>
          <p:spPr>
            <a:xfrm flipH="1" flipV="1">
              <a:off x="5790341" y="2815051"/>
              <a:ext cx="309845" cy="777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7195722" y="2815249"/>
              <a:ext cx="16210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84" idx="2"/>
            </p:cNvCxnSpPr>
            <p:nvPr/>
          </p:nvCxnSpPr>
          <p:spPr>
            <a:xfrm>
              <a:off x="7745926" y="2676259"/>
              <a:ext cx="0" cy="138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77" idx="2"/>
            </p:cNvCxnSpPr>
            <p:nvPr/>
          </p:nvCxnSpPr>
          <p:spPr>
            <a:xfrm>
              <a:off x="8745601" y="2675313"/>
              <a:ext cx="0" cy="1399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89" idx="2"/>
            </p:cNvCxnSpPr>
            <p:nvPr/>
          </p:nvCxnSpPr>
          <p:spPr>
            <a:xfrm>
              <a:off x="7250996" y="2675470"/>
              <a:ext cx="0" cy="139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endCxn id="94" idx="6"/>
            </p:cNvCxnSpPr>
            <p:nvPr/>
          </p:nvCxnSpPr>
          <p:spPr>
            <a:xfrm flipH="1">
              <a:off x="6839478" y="2815051"/>
              <a:ext cx="356245" cy="777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02" idx="0"/>
            </p:cNvCxnSpPr>
            <p:nvPr/>
          </p:nvCxnSpPr>
          <p:spPr>
            <a:xfrm flipV="1">
              <a:off x="5227300" y="2194042"/>
              <a:ext cx="0" cy="1588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04" idx="0"/>
            </p:cNvCxnSpPr>
            <p:nvPr/>
          </p:nvCxnSpPr>
          <p:spPr>
            <a:xfrm flipV="1">
              <a:off x="5714856" y="2194042"/>
              <a:ext cx="0" cy="15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7208851" y="2194042"/>
              <a:ext cx="1106822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89" idx="0"/>
            </p:cNvCxnSpPr>
            <p:nvPr/>
          </p:nvCxnSpPr>
          <p:spPr>
            <a:xfrm flipV="1">
              <a:off x="7250996" y="2194043"/>
              <a:ext cx="0" cy="1534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84" idx="0"/>
            </p:cNvCxnSpPr>
            <p:nvPr/>
          </p:nvCxnSpPr>
          <p:spPr>
            <a:xfrm flipV="1">
              <a:off x="7745926" y="2194043"/>
              <a:ext cx="0" cy="1542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3" idx="2"/>
            </p:cNvCxnSpPr>
            <p:nvPr/>
          </p:nvCxnSpPr>
          <p:spPr>
            <a:xfrm flipV="1">
              <a:off x="5754735" y="2180878"/>
              <a:ext cx="346985" cy="131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3" idx="6"/>
            </p:cNvCxnSpPr>
            <p:nvPr/>
          </p:nvCxnSpPr>
          <p:spPr>
            <a:xfrm>
              <a:off x="6841012" y="2180878"/>
              <a:ext cx="367839" cy="131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/>
            <p:cNvSpPr txBox="1"/>
            <p:nvPr/>
          </p:nvSpPr>
          <p:spPr>
            <a:xfrm>
              <a:off x="7483392" y="1931082"/>
              <a:ext cx="1609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 smtClean="0"/>
                <a:t>Control Center 2</a:t>
              </a:r>
              <a:endParaRPr lang="en-US" sz="1400" b="1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651962" y="926636"/>
              <a:ext cx="1235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Data Center 1</a:t>
              </a:r>
              <a:endParaRPr lang="en-US" sz="1400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95652" y="976516"/>
              <a:ext cx="1542353" cy="7941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285163" y="1209009"/>
              <a:ext cx="339761" cy="327935"/>
            </a:xfrm>
            <a:prstGeom prst="rect">
              <a:avLst/>
            </a:prstGeom>
            <a:solidFill>
              <a:srgbClr val="D33FE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276444" y="1241289"/>
              <a:ext cx="35553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SM</a:t>
              </a:r>
              <a:endParaRPr lang="en-US" sz="1000" b="1" dirty="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806300" y="1208220"/>
              <a:ext cx="339761" cy="32793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797131" y="1237526"/>
              <a:ext cx="35553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SM</a:t>
              </a:r>
              <a:endParaRPr lang="en-US" sz="1000" b="1" dirty="0"/>
            </a:p>
          </p:txBody>
        </p:sp>
        <p:cxnSp>
          <p:nvCxnSpPr>
            <p:cNvPr id="101" name="Straight Connector 100"/>
            <p:cNvCxnSpPr/>
            <p:nvPr/>
          </p:nvCxnSpPr>
          <p:spPr>
            <a:xfrm>
              <a:off x="4871268" y="1659366"/>
              <a:ext cx="117991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endCxn id="81" idx="2"/>
            </p:cNvCxnSpPr>
            <p:nvPr/>
          </p:nvCxnSpPr>
          <p:spPr>
            <a:xfrm flipV="1">
              <a:off x="4976181" y="1536155"/>
              <a:ext cx="0" cy="11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endCxn id="78" idx="2"/>
            </p:cNvCxnSpPr>
            <p:nvPr/>
          </p:nvCxnSpPr>
          <p:spPr>
            <a:xfrm flipV="1">
              <a:off x="5455044" y="1536944"/>
              <a:ext cx="0" cy="1124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7124249" y="926636"/>
              <a:ext cx="1235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Data Center 2</a:t>
              </a:r>
              <a:endParaRPr lang="en-US" sz="1400" b="1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700999" y="976516"/>
              <a:ext cx="1581513" cy="7941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7757450" y="1209009"/>
              <a:ext cx="339761" cy="327935"/>
            </a:xfrm>
            <a:prstGeom prst="rect">
              <a:avLst/>
            </a:prstGeom>
            <a:solidFill>
              <a:srgbClr val="82A6E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748731" y="1241289"/>
              <a:ext cx="35553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SM</a:t>
              </a:r>
              <a:endParaRPr lang="en-US" sz="1000" b="1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78587" y="1208220"/>
              <a:ext cx="339761" cy="32793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269418" y="1237526"/>
              <a:ext cx="35553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SM</a:t>
              </a:r>
              <a:endParaRPr lang="en-US" sz="1000" b="1" dirty="0"/>
            </a:p>
          </p:txBody>
        </p:sp>
        <p:cxnSp>
          <p:nvCxnSpPr>
            <p:cNvPr id="115" name="Straight Connector 114"/>
            <p:cNvCxnSpPr/>
            <p:nvPr/>
          </p:nvCxnSpPr>
          <p:spPr>
            <a:xfrm>
              <a:off x="6866231" y="1659366"/>
              <a:ext cx="11593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endCxn id="113" idx="2"/>
            </p:cNvCxnSpPr>
            <p:nvPr/>
          </p:nvCxnSpPr>
          <p:spPr>
            <a:xfrm flipV="1">
              <a:off x="7448468" y="1536155"/>
              <a:ext cx="0" cy="11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11" idx="2"/>
            </p:cNvCxnSpPr>
            <p:nvPr/>
          </p:nvCxnSpPr>
          <p:spPr>
            <a:xfrm flipV="1">
              <a:off x="7927331" y="1536944"/>
              <a:ext cx="0" cy="1124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ectangle 120"/>
            <p:cNvSpPr/>
            <p:nvPr/>
          </p:nvSpPr>
          <p:spPr>
            <a:xfrm>
              <a:off x="6812985" y="1209009"/>
              <a:ext cx="339761" cy="327935"/>
            </a:xfrm>
            <a:prstGeom prst="rect">
              <a:avLst/>
            </a:prstGeom>
            <a:solidFill>
              <a:srgbClr val="C2AE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804266" y="1241289"/>
              <a:ext cx="35553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SM</a:t>
              </a:r>
              <a:endParaRPr lang="en-US" sz="1000" b="1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754642" y="1208220"/>
              <a:ext cx="339761" cy="3279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745473" y="1237526"/>
              <a:ext cx="35553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SM</a:t>
              </a:r>
              <a:endParaRPr lang="en-US" sz="1000" b="1" dirty="0"/>
            </a:p>
          </p:txBody>
        </p:sp>
        <p:cxnSp>
          <p:nvCxnSpPr>
            <p:cNvPr id="126" name="Straight Connector 125"/>
            <p:cNvCxnSpPr>
              <a:endCxn id="123" idx="2"/>
            </p:cNvCxnSpPr>
            <p:nvPr/>
          </p:nvCxnSpPr>
          <p:spPr>
            <a:xfrm flipV="1">
              <a:off x="5924523" y="1536155"/>
              <a:ext cx="0" cy="11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endCxn id="121" idx="2"/>
            </p:cNvCxnSpPr>
            <p:nvPr/>
          </p:nvCxnSpPr>
          <p:spPr>
            <a:xfrm flipV="1">
              <a:off x="6982866" y="1536944"/>
              <a:ext cx="0" cy="1124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/>
            <p:cNvSpPr/>
            <p:nvPr/>
          </p:nvSpPr>
          <p:spPr>
            <a:xfrm>
              <a:off x="8060570" y="2349322"/>
              <a:ext cx="339761" cy="32793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97" name="Straight Connector 96"/>
            <p:cNvCxnSpPr>
              <a:stCxn id="96" idx="0"/>
            </p:cNvCxnSpPr>
            <p:nvPr/>
          </p:nvCxnSpPr>
          <p:spPr>
            <a:xfrm flipV="1">
              <a:off x="8230451" y="2194043"/>
              <a:ext cx="0" cy="1552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6" idx="2"/>
            </p:cNvCxnSpPr>
            <p:nvPr/>
          </p:nvCxnSpPr>
          <p:spPr>
            <a:xfrm>
              <a:off x="8230451" y="2677257"/>
              <a:ext cx="0" cy="137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8052683" y="2390387"/>
              <a:ext cx="35553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SM</a:t>
              </a:r>
              <a:endParaRPr lang="en-US" sz="1000" b="1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575152" y="2351298"/>
              <a:ext cx="339761" cy="32793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565983" y="2380604"/>
              <a:ext cx="35553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SM</a:t>
              </a:r>
              <a:endParaRPr lang="en-US" sz="1000" b="1" dirty="0"/>
            </a:p>
          </p:txBody>
        </p:sp>
        <p:cxnSp>
          <p:nvCxnSpPr>
            <p:cNvPr id="142" name="Straight Connector 141"/>
            <p:cNvCxnSpPr>
              <a:endCxn id="108" idx="0"/>
            </p:cNvCxnSpPr>
            <p:nvPr/>
          </p:nvCxnSpPr>
          <p:spPr>
            <a:xfrm>
              <a:off x="4745033" y="2194043"/>
              <a:ext cx="0" cy="1572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08" idx="2"/>
            </p:cNvCxnSpPr>
            <p:nvPr/>
          </p:nvCxnSpPr>
          <p:spPr>
            <a:xfrm flipV="1">
              <a:off x="4745033" y="2679233"/>
              <a:ext cx="0" cy="135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/>
            <p:cNvSpPr txBox="1"/>
            <p:nvPr/>
          </p:nvSpPr>
          <p:spPr>
            <a:xfrm>
              <a:off x="6238005" y="3513833"/>
              <a:ext cx="3971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…</a:t>
              </a:r>
              <a:endParaRPr lang="en-US" sz="2400" dirty="0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6051185" y="1659366"/>
              <a:ext cx="233449" cy="3738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>
              <a:off x="6635169" y="1659366"/>
              <a:ext cx="231064" cy="368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TextBox 154"/>
          <p:cNvSpPr txBox="1"/>
          <p:nvPr/>
        </p:nvSpPr>
        <p:spPr>
          <a:xfrm>
            <a:off x="255149" y="1666726"/>
            <a:ext cx="35834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/>
              <a:buChar char="•"/>
            </a:pPr>
            <a:r>
              <a:rPr lang="en-US" b="1" dirty="0" smtClean="0">
                <a:solidFill>
                  <a:srgbClr val="0000FF"/>
                </a:solidFill>
              </a:rPr>
              <a:t>Complete solution for 4 total sites: </a:t>
            </a:r>
            <a:r>
              <a:rPr lang="en-US" b="1" dirty="0" smtClean="0">
                <a:solidFill>
                  <a:srgbClr val="000000"/>
                </a:solidFill>
              </a:rPr>
              <a:t>(2 control centers, 2 data centers)</a:t>
            </a:r>
            <a:endParaRPr lang="en-US" b="1" dirty="0">
              <a:solidFill>
                <a:srgbClr val="000000"/>
              </a:solidFill>
            </a:endParaRPr>
          </a:p>
          <a:p>
            <a:pPr marL="285750" indent="-285750">
              <a:spcBef>
                <a:spcPts val="1200"/>
              </a:spcBef>
              <a:buClr>
                <a:schemeClr val="tx1"/>
              </a:buClr>
              <a:buFont typeface="Arial"/>
              <a:buChar char="•"/>
            </a:pPr>
            <a:r>
              <a:rPr lang="en-US" b="1" dirty="0" smtClean="0">
                <a:solidFill>
                  <a:srgbClr val="0000FF"/>
                </a:solidFill>
              </a:rPr>
              <a:t>Sweet-spot </a:t>
            </a:r>
            <a:r>
              <a:rPr lang="en-US" b="1" dirty="0" smtClean="0">
                <a:solidFill>
                  <a:srgbClr val="000000"/>
                </a:solidFill>
              </a:rPr>
              <a:t>balancing the number of data center sites, the number of total replicas, and the communication overhead</a:t>
            </a:r>
          </a:p>
          <a:p>
            <a:pPr marL="285750" indent="-285750">
              <a:buClr>
                <a:schemeClr val="tx1"/>
              </a:buClr>
              <a:buFont typeface="Arial"/>
              <a:buChar char="•"/>
            </a:pP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600812" y="974318"/>
            <a:ext cx="1178177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/>
              <a:t>3+3+3+3</a:t>
            </a:r>
          </a:p>
        </p:txBody>
      </p:sp>
      <p:pic>
        <p:nvPicPr>
          <p:cNvPr id="106" name="Picture 105" descr="Screen Shot 2016-11-27 at 12.55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67" y="4706045"/>
            <a:ext cx="4420137" cy="1806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9" name="TextBox 158"/>
          <p:cNvSpPr txBox="1"/>
          <p:nvPr/>
        </p:nvSpPr>
        <p:spPr>
          <a:xfrm>
            <a:off x="2771565" y="994532"/>
            <a:ext cx="13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(progress: 7)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" y="4005072"/>
            <a:ext cx="4391027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82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SCADA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3</a:t>
            </a:fld>
            <a:endParaRPr lang="en-US"/>
          </a:p>
        </p:txBody>
      </p:sp>
      <p:sp>
        <p:nvSpPr>
          <p:cNvPr id="9" name="Cloud 8"/>
          <p:cNvSpPr/>
          <p:nvPr/>
        </p:nvSpPr>
        <p:spPr>
          <a:xfrm>
            <a:off x="4660447" y="2329691"/>
            <a:ext cx="3384233" cy="851796"/>
          </a:xfrm>
          <a:prstGeom prst="cloud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71542" y="4184264"/>
            <a:ext cx="110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Substation</a:t>
            </a:r>
            <a:endParaRPr lang="en-US" sz="1400" b="1" dirty="0"/>
          </a:p>
        </p:txBody>
      </p:sp>
      <p:sp>
        <p:nvSpPr>
          <p:cNvPr id="22" name="Rectangle 21"/>
          <p:cNvSpPr/>
          <p:nvPr/>
        </p:nvSpPr>
        <p:spPr>
          <a:xfrm>
            <a:off x="5103184" y="3269759"/>
            <a:ext cx="1084148" cy="121340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5" name="Rectangle 24"/>
          <p:cNvSpPr/>
          <p:nvPr/>
        </p:nvSpPr>
        <p:spPr>
          <a:xfrm>
            <a:off x="5324553" y="3379796"/>
            <a:ext cx="633353" cy="26788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6" name="TextBox 25"/>
          <p:cNvSpPr txBox="1"/>
          <p:nvPr/>
        </p:nvSpPr>
        <p:spPr>
          <a:xfrm>
            <a:off x="5307214" y="3389600"/>
            <a:ext cx="676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RTU</a:t>
            </a:r>
            <a:endParaRPr lang="en-US" sz="1100" b="1" dirty="0"/>
          </a:p>
        </p:txBody>
      </p:sp>
      <p:sp>
        <p:nvSpPr>
          <p:cNvPr id="27" name="Rectangle 26"/>
          <p:cNvSpPr/>
          <p:nvPr/>
        </p:nvSpPr>
        <p:spPr>
          <a:xfrm>
            <a:off x="5268416" y="3813465"/>
            <a:ext cx="770158" cy="375242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241663" y="3792051"/>
            <a:ext cx="79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Physical</a:t>
            </a:r>
          </a:p>
          <a:p>
            <a:pPr algn="ctr"/>
            <a:r>
              <a:rPr lang="en-US" sz="1000" b="1" dirty="0" smtClean="0"/>
              <a:t>Equipment</a:t>
            </a:r>
            <a:endParaRPr lang="en-US" sz="1000" b="1" dirty="0"/>
          </a:p>
        </p:txBody>
      </p:sp>
      <p:cxnSp>
        <p:nvCxnSpPr>
          <p:cNvPr id="29" name="Straight Connector 28"/>
          <p:cNvCxnSpPr>
            <a:stCxn id="28" idx="0"/>
            <a:endCxn id="25" idx="2"/>
          </p:cNvCxnSpPr>
          <p:nvPr/>
        </p:nvCxnSpPr>
        <p:spPr>
          <a:xfrm flipH="1" flipV="1">
            <a:off x="5641230" y="3647678"/>
            <a:ext cx="192" cy="144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347989" y="2572930"/>
            <a:ext cx="2028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Wide-Area Network</a:t>
            </a:r>
            <a:endParaRPr lang="en-US" sz="16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756746" y="4184264"/>
            <a:ext cx="110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Substation</a:t>
            </a:r>
            <a:endParaRPr lang="en-US" sz="1400" b="1" dirty="0"/>
          </a:p>
        </p:txBody>
      </p:sp>
      <p:sp>
        <p:nvSpPr>
          <p:cNvPr id="33" name="Rectangle 32"/>
          <p:cNvSpPr/>
          <p:nvPr/>
        </p:nvSpPr>
        <p:spPr>
          <a:xfrm>
            <a:off x="6688388" y="3269759"/>
            <a:ext cx="1084148" cy="121340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4" name="Rectangle 33"/>
          <p:cNvSpPr/>
          <p:nvPr/>
        </p:nvSpPr>
        <p:spPr>
          <a:xfrm>
            <a:off x="6909757" y="3379796"/>
            <a:ext cx="633353" cy="26788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5" name="TextBox 34"/>
          <p:cNvSpPr txBox="1"/>
          <p:nvPr/>
        </p:nvSpPr>
        <p:spPr>
          <a:xfrm>
            <a:off x="6892418" y="3379796"/>
            <a:ext cx="676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PLC</a:t>
            </a:r>
            <a:endParaRPr lang="en-US" sz="1100" b="1" dirty="0"/>
          </a:p>
        </p:txBody>
      </p:sp>
      <p:sp>
        <p:nvSpPr>
          <p:cNvPr id="36" name="Rectangle 35"/>
          <p:cNvSpPr/>
          <p:nvPr/>
        </p:nvSpPr>
        <p:spPr>
          <a:xfrm>
            <a:off x="6853620" y="3813465"/>
            <a:ext cx="770158" cy="375242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826867" y="3792051"/>
            <a:ext cx="79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Physical</a:t>
            </a:r>
          </a:p>
          <a:p>
            <a:pPr algn="ctr"/>
            <a:r>
              <a:rPr lang="en-US" sz="1000" b="1" dirty="0" smtClean="0"/>
              <a:t>Equipment</a:t>
            </a:r>
            <a:endParaRPr lang="en-US" sz="1000" b="1" dirty="0"/>
          </a:p>
        </p:txBody>
      </p:sp>
      <p:cxnSp>
        <p:nvCxnSpPr>
          <p:cNvPr id="38" name="Straight Connector 37"/>
          <p:cNvCxnSpPr>
            <a:stCxn id="37" idx="0"/>
            <a:endCxn id="34" idx="2"/>
          </p:cNvCxnSpPr>
          <p:nvPr/>
        </p:nvCxnSpPr>
        <p:spPr>
          <a:xfrm flipH="1" flipV="1">
            <a:off x="7226434" y="3647678"/>
            <a:ext cx="192" cy="144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6" idx="0"/>
          </p:cNvCxnSpPr>
          <p:nvPr/>
        </p:nvCxnSpPr>
        <p:spPr>
          <a:xfrm flipV="1">
            <a:off x="5645304" y="3129772"/>
            <a:ext cx="53936" cy="259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5" idx="0"/>
          </p:cNvCxnSpPr>
          <p:nvPr/>
        </p:nvCxnSpPr>
        <p:spPr>
          <a:xfrm flipH="1" flipV="1">
            <a:off x="7189714" y="3082512"/>
            <a:ext cx="40794" cy="297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4885076" y="997736"/>
            <a:ext cx="2971736" cy="1380657"/>
            <a:chOff x="2727503" y="1075653"/>
            <a:chExt cx="2971736" cy="1380657"/>
          </a:xfrm>
        </p:grpSpPr>
        <p:sp>
          <p:nvSpPr>
            <p:cNvPr id="41" name="Rectangle 40"/>
            <p:cNvSpPr/>
            <p:nvPr/>
          </p:nvSpPr>
          <p:spPr>
            <a:xfrm>
              <a:off x="2804589" y="1711542"/>
              <a:ext cx="557591" cy="334427"/>
            </a:xfrm>
            <a:prstGeom prst="rect">
              <a:avLst/>
            </a:prstGeom>
            <a:solidFill>
              <a:srgbClr val="4FD52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629287" y="1718034"/>
              <a:ext cx="865530" cy="327935"/>
            </a:xfrm>
            <a:prstGeom prst="rect">
              <a:avLst/>
            </a:prstGeom>
            <a:solidFill>
              <a:srgbClr val="1BECE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2884245" y="1421571"/>
              <a:ext cx="2609354" cy="189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086839" y="1421571"/>
              <a:ext cx="0" cy="2877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070704" y="1421571"/>
              <a:ext cx="0" cy="2877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3582612" y="1693736"/>
              <a:ext cx="9880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Master</a:t>
              </a:r>
              <a:endParaRPr lang="en-US" sz="10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57726" y="1742765"/>
              <a:ext cx="44395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HMI</a:t>
              </a:r>
              <a:endParaRPr lang="en-US" sz="11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731659" y="1075653"/>
              <a:ext cx="2285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Control Center</a:t>
              </a:r>
              <a:endParaRPr lang="en-US" sz="1600" b="1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727503" y="1109037"/>
              <a:ext cx="2971736" cy="104066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53" name="Straight Connector 52"/>
            <p:cNvCxnSpPr>
              <a:stCxn id="9" idx="3"/>
              <a:endCxn id="42" idx="2"/>
            </p:cNvCxnSpPr>
            <p:nvPr/>
          </p:nvCxnSpPr>
          <p:spPr>
            <a:xfrm flipH="1" flipV="1">
              <a:off x="4062052" y="2045969"/>
              <a:ext cx="132939" cy="4103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5073085" y="1191453"/>
              <a:ext cx="53035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LAN</a:t>
              </a:r>
              <a:endParaRPr lang="en-US" sz="1200" b="1" dirty="0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6238005" y="3589649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154219" y="1032464"/>
            <a:ext cx="4315724" cy="4635747"/>
          </a:xfrm>
        </p:spPr>
        <p:txBody>
          <a:bodyPr>
            <a:noAutofit/>
          </a:bodyPr>
          <a:lstStyle/>
          <a:p>
            <a:pPr>
              <a:spcBef>
                <a:spcPts val="1680"/>
              </a:spcBef>
              <a:buClr>
                <a:schemeClr val="tx1"/>
              </a:buClr>
            </a:pPr>
            <a:r>
              <a:rPr lang="en-US" sz="2000" dirty="0" smtClean="0">
                <a:solidFill>
                  <a:srgbClr val="0000FF"/>
                </a:solidFill>
              </a:rPr>
              <a:t>Remote Terminal Units (RTUs) and Programmable Logic Controllers (PLCs)</a:t>
            </a:r>
            <a:r>
              <a:rPr lang="en-US" sz="2000" dirty="0" smtClean="0"/>
              <a:t>: Control physical equipment in power substations</a:t>
            </a:r>
          </a:p>
          <a:p>
            <a:pPr>
              <a:spcBef>
                <a:spcPts val="1680"/>
              </a:spcBef>
              <a:buClr>
                <a:schemeClr val="tx1"/>
              </a:buClr>
            </a:pPr>
            <a:r>
              <a:rPr lang="en-US" sz="2000" dirty="0" smtClean="0">
                <a:solidFill>
                  <a:srgbClr val="0000FF"/>
                </a:solidFill>
              </a:rPr>
              <a:t>SCADA Master</a:t>
            </a:r>
            <a:r>
              <a:rPr lang="en-US" sz="2000" dirty="0" smtClean="0"/>
              <a:t>: Central control server, maintains current state of the system (based on updates from RTUs/PLCs) and issues supervisory commands</a:t>
            </a:r>
          </a:p>
          <a:p>
            <a:pPr>
              <a:spcBef>
                <a:spcPts val="1680"/>
              </a:spcBef>
              <a:buClr>
                <a:schemeClr val="tx1"/>
              </a:buClr>
            </a:pPr>
            <a:r>
              <a:rPr lang="en-US" sz="2000" dirty="0" smtClean="0">
                <a:solidFill>
                  <a:srgbClr val="0000FF"/>
                </a:solidFill>
              </a:rPr>
              <a:t>Human Machine Interface (HMI)</a:t>
            </a:r>
            <a:r>
              <a:rPr lang="en-US" sz="2000" dirty="0" smtClean="0"/>
              <a:t>: provide graphical displays for operators to interact with the system</a:t>
            </a:r>
          </a:p>
        </p:txBody>
      </p:sp>
    </p:spTree>
    <p:extLst>
      <p:ext uri="{BB962C8B-B14F-4D97-AF65-F5344CB8AC3E}">
        <p14:creationId xmlns:p14="http://schemas.microsoft.com/office/powerpoint/2010/main" val="1010750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SCADA Architecture Comparison</a:t>
            </a:r>
            <a:endParaRPr lang="en-US" sz="3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 descr="scadatable_noke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64" y="920730"/>
            <a:ext cx="7971836" cy="3747821"/>
          </a:xfrm>
          <a:prstGeom prst="rect">
            <a:avLst/>
          </a:prstGeom>
        </p:spPr>
      </p:pic>
      <p:pic>
        <p:nvPicPr>
          <p:cNvPr id="8" name="Picture 7" descr="Screen Shot 2016-11-27 at 12.55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67" y="4706045"/>
            <a:ext cx="4420137" cy="18069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2754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Intrusion-Tolerant SCADA Configuration Framework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 descr="framew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92435"/>
            <a:ext cx="8686800" cy="183547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50985"/>
            <a:ext cx="8229600" cy="122683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 smtClean="0">
                <a:solidFill>
                  <a:srgbClr val="0000FF"/>
                </a:solidFill>
              </a:rPr>
              <a:t>General framework</a:t>
            </a:r>
            <a:r>
              <a:rPr lang="en-US" sz="2800" dirty="0" smtClean="0"/>
              <a:t> to create SCADA configurations that use </a:t>
            </a:r>
            <a:r>
              <a:rPr lang="en-US" sz="2800" i="1" dirty="0" smtClean="0">
                <a:solidFill>
                  <a:srgbClr val="FF0000"/>
                </a:solidFill>
              </a:rPr>
              <a:t>S</a:t>
            </a:r>
            <a:r>
              <a:rPr lang="en-US" sz="2800" i="1" dirty="0" smtClean="0"/>
              <a:t> </a:t>
            </a:r>
            <a:r>
              <a:rPr lang="en-US" sz="2800" dirty="0" smtClean="0"/>
              <a:t>total</a:t>
            </a:r>
            <a:r>
              <a:rPr lang="en-US" sz="2800" i="1" dirty="0" smtClean="0"/>
              <a:t> </a:t>
            </a:r>
            <a:r>
              <a:rPr lang="en-US" sz="2800" dirty="0" smtClean="0"/>
              <a:t>sites (</a:t>
            </a:r>
            <a:r>
              <a:rPr lang="en-US" sz="2800" i="1" dirty="0" smtClean="0"/>
              <a:t>S </a:t>
            </a:r>
            <a:r>
              <a:rPr lang="en-US" sz="2800" dirty="0" smtClean="0"/>
              <a:t>&gt; 2) and tolerate </a:t>
            </a:r>
            <a:r>
              <a:rPr lang="en-US" sz="2800" i="1" dirty="0" smtClean="0">
                <a:solidFill>
                  <a:srgbClr val="FF0000"/>
                </a:solidFill>
              </a:rPr>
              <a:t>f</a:t>
            </a:r>
            <a:r>
              <a:rPr lang="en-US" sz="2800" i="1" dirty="0" smtClean="0"/>
              <a:t> </a:t>
            </a:r>
            <a:r>
              <a:rPr lang="en-US" sz="2800" dirty="0" smtClean="0"/>
              <a:t>intrusions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7298" y="4657764"/>
            <a:ext cx="79337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Minimum number of replicas required to overcome </a:t>
            </a:r>
            <a:r>
              <a:rPr lang="en-US" sz="1600" b="1" i="1" dirty="0" smtClean="0"/>
              <a:t>f</a:t>
            </a:r>
            <a:r>
              <a:rPr lang="en-US" sz="1600" b="1" dirty="0" smtClean="0"/>
              <a:t> intrusions, a single rejuvenating replica, and a single disconnected site, varying </a:t>
            </a:r>
            <a:r>
              <a:rPr lang="en-US" sz="1600" b="1" i="1" dirty="0" smtClean="0"/>
              <a:t>f</a:t>
            </a:r>
            <a:r>
              <a:rPr lang="en-US" sz="1600" b="1" dirty="0" smtClean="0"/>
              <a:t> and </a:t>
            </a:r>
            <a:r>
              <a:rPr lang="en-US" sz="1600" b="1" i="1" dirty="0" smtClean="0"/>
              <a:t>S</a:t>
            </a:r>
            <a:r>
              <a:rPr lang="en-US" sz="1600" b="1" dirty="0"/>
              <a:t> </a:t>
            </a:r>
            <a:r>
              <a:rPr lang="en-US" sz="1600" b="1" dirty="0" smtClean="0"/>
              <a:t>(total number of sites).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5061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Putting it all Together: Complete SCADA System</a:t>
            </a:r>
            <a:endParaRPr lang="en-US" sz="3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32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58737" y="5957166"/>
            <a:ext cx="5570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Spire Software Architecture for Configuration 3+3+3+3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10" y="1181306"/>
            <a:ext cx="5868491" cy="483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39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Wide Area Update Latency Histogram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33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9550" y="4658264"/>
            <a:ext cx="8889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/>
              <a:buChar char="•"/>
            </a:pPr>
            <a:r>
              <a:rPr lang="en-US" sz="2200" dirty="0" smtClean="0">
                <a:solidFill>
                  <a:srgbClr val="0000FF"/>
                </a:solidFill>
              </a:rPr>
              <a:t>30-</a:t>
            </a:r>
            <a:r>
              <a:rPr lang="en-US" sz="2200" dirty="0">
                <a:solidFill>
                  <a:srgbClr val="0000FF"/>
                </a:solidFill>
              </a:rPr>
              <a:t>hour wide-area</a:t>
            </a:r>
            <a:r>
              <a:rPr lang="en-US" sz="2200" dirty="0"/>
              <a:t> deployment of c</a:t>
            </a:r>
            <a:r>
              <a:rPr lang="en-US" sz="2200" dirty="0" smtClean="0"/>
              <a:t>onfiguration 3+3+3+3</a:t>
            </a:r>
          </a:p>
          <a:p>
            <a:pPr marL="800100" lvl="1" indent="-342900">
              <a:buClr>
                <a:schemeClr val="tx1"/>
              </a:buClr>
              <a:buFont typeface="Arial"/>
              <a:buChar char="•"/>
            </a:pPr>
            <a:r>
              <a:rPr lang="en-US" sz="2200" dirty="0" smtClean="0"/>
              <a:t>Control centers at </a:t>
            </a:r>
            <a:r>
              <a:rPr lang="en-US" sz="2200" dirty="0" smtClean="0">
                <a:solidFill>
                  <a:srgbClr val="FF0000"/>
                </a:solidFill>
              </a:rPr>
              <a:t>JHU</a:t>
            </a:r>
            <a:r>
              <a:rPr lang="en-US" sz="2200" dirty="0" smtClean="0"/>
              <a:t> and </a:t>
            </a:r>
            <a:r>
              <a:rPr lang="en-US" sz="2200" dirty="0" smtClean="0">
                <a:solidFill>
                  <a:srgbClr val="FF0000"/>
                </a:solidFill>
              </a:rPr>
              <a:t>SVG</a:t>
            </a:r>
            <a:r>
              <a:rPr lang="en-US" sz="2200" dirty="0" smtClean="0"/>
              <a:t>, data centers at </a:t>
            </a:r>
            <a:r>
              <a:rPr lang="en-US" sz="2200" dirty="0" smtClean="0">
                <a:solidFill>
                  <a:srgbClr val="FF0000"/>
                </a:solidFill>
              </a:rPr>
              <a:t>WAS</a:t>
            </a:r>
            <a:r>
              <a:rPr lang="en-US" sz="2200" dirty="0" smtClean="0"/>
              <a:t> and </a:t>
            </a:r>
            <a:r>
              <a:rPr lang="en-US" sz="2200" dirty="0" smtClean="0">
                <a:solidFill>
                  <a:srgbClr val="FF0000"/>
                </a:solidFill>
              </a:rPr>
              <a:t>NYC</a:t>
            </a:r>
          </a:p>
          <a:p>
            <a:pPr marL="800100" lvl="1" indent="-342900">
              <a:buClr>
                <a:schemeClr val="tx1"/>
              </a:buClr>
              <a:buFont typeface="Arial"/>
              <a:buChar char="•"/>
            </a:pPr>
            <a:r>
              <a:rPr lang="en-US" sz="2200" dirty="0" smtClean="0"/>
              <a:t>10 </a:t>
            </a:r>
            <a:r>
              <a:rPr lang="en-US" sz="2200" dirty="0"/>
              <a:t>emulated </a:t>
            </a:r>
            <a:r>
              <a:rPr lang="en-US" sz="2200" dirty="0" smtClean="0"/>
              <a:t>substations sending </a:t>
            </a:r>
            <a:r>
              <a:rPr lang="en-US" sz="2200" dirty="0"/>
              <a:t>periodic </a:t>
            </a:r>
            <a:r>
              <a:rPr lang="en-US" sz="2200" dirty="0" smtClean="0"/>
              <a:t>updates</a:t>
            </a:r>
          </a:p>
          <a:p>
            <a:pPr marL="800100" lvl="1" indent="-342900">
              <a:buClr>
                <a:schemeClr val="tx1"/>
              </a:buClr>
              <a:buFont typeface="Arial"/>
              <a:buChar char="•"/>
            </a:pPr>
            <a:r>
              <a:rPr lang="en-US" sz="2200" dirty="0" smtClean="0"/>
              <a:t>1.08 </a:t>
            </a:r>
            <a:r>
              <a:rPr lang="en-US" sz="2200" dirty="0"/>
              <a:t>million updates (</a:t>
            </a:r>
            <a:r>
              <a:rPr lang="en-US" sz="2200" dirty="0" smtClean="0"/>
              <a:t>108K </a:t>
            </a:r>
            <a:r>
              <a:rPr lang="en-US" sz="2200" dirty="0"/>
              <a:t>from each </a:t>
            </a:r>
            <a:r>
              <a:rPr lang="en-US" sz="2200" dirty="0" smtClean="0"/>
              <a:t>substation)</a:t>
            </a:r>
          </a:p>
          <a:p>
            <a:pPr marL="800100" lvl="1" indent="-342900">
              <a:buClr>
                <a:schemeClr val="tx1"/>
              </a:buClr>
              <a:buFont typeface="Arial"/>
              <a:buChar char="•"/>
            </a:pPr>
            <a:r>
              <a:rPr lang="en-US" sz="2200" dirty="0" smtClean="0">
                <a:solidFill>
                  <a:srgbClr val="000000"/>
                </a:solidFill>
              </a:rPr>
              <a:t>Nearly </a:t>
            </a:r>
            <a:r>
              <a:rPr lang="en-US" sz="2200" dirty="0" smtClean="0">
                <a:solidFill>
                  <a:srgbClr val="0000FF"/>
                </a:solidFill>
              </a:rPr>
              <a:t>99.999%</a:t>
            </a:r>
            <a:r>
              <a:rPr lang="en-US" sz="2200" dirty="0" smtClean="0"/>
              <a:t> </a:t>
            </a:r>
            <a:r>
              <a:rPr lang="en-US" sz="2200" dirty="0"/>
              <a:t>of updates delivered within 100ms (</a:t>
            </a:r>
            <a:r>
              <a:rPr lang="en-US" sz="2200" dirty="0" smtClean="0">
                <a:solidFill>
                  <a:srgbClr val="0000FF"/>
                </a:solidFill>
              </a:rPr>
              <a:t>56.5ms </a:t>
            </a:r>
            <a:r>
              <a:rPr lang="en-US" sz="2200" dirty="0">
                <a:solidFill>
                  <a:srgbClr val="0000FF"/>
                </a:solidFill>
              </a:rPr>
              <a:t>average</a:t>
            </a:r>
            <a:r>
              <a:rPr lang="en-US" sz="2200" dirty="0" smtClean="0"/>
              <a:t>)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3" name="Picture 2" descr="3+3+3+3_30hr_hi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91" y="912519"/>
            <a:ext cx="8554402" cy="379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7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Wide Area Update Latency Plot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34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9550" y="4691254"/>
            <a:ext cx="88893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/>
              <a:buChar char="•"/>
            </a:pPr>
            <a:r>
              <a:rPr lang="en-US" sz="2200" dirty="0" smtClean="0">
                <a:solidFill>
                  <a:srgbClr val="0000FF"/>
                </a:solidFill>
              </a:rPr>
              <a:t>30-</a:t>
            </a:r>
            <a:r>
              <a:rPr lang="en-US" sz="2200" dirty="0">
                <a:solidFill>
                  <a:srgbClr val="0000FF"/>
                </a:solidFill>
              </a:rPr>
              <a:t>hour wide-area</a:t>
            </a:r>
            <a:r>
              <a:rPr lang="en-US" sz="2200" dirty="0"/>
              <a:t> deployment of </a:t>
            </a:r>
            <a:r>
              <a:rPr lang="en-US" sz="2200" dirty="0" smtClean="0"/>
              <a:t>configuration 3+3+3+3</a:t>
            </a:r>
          </a:p>
          <a:p>
            <a:pPr marL="800100" lvl="1" indent="-342900">
              <a:buClr>
                <a:schemeClr val="tx1"/>
              </a:buClr>
              <a:buFont typeface="Arial"/>
              <a:buChar char="•"/>
            </a:pPr>
            <a:r>
              <a:rPr lang="en-US" sz="2200" dirty="0" smtClean="0"/>
              <a:t>Only 13 updates out of 1.08 million delivered with latency exceeding 100ms</a:t>
            </a:r>
          </a:p>
          <a:p>
            <a:pPr marL="800100" lvl="1" indent="-342900">
              <a:buClr>
                <a:schemeClr val="tx1"/>
              </a:buClr>
              <a:buFont typeface="Arial"/>
              <a:buChar char="•"/>
            </a:pPr>
            <a:r>
              <a:rPr lang="en-US" sz="2200" dirty="0" smtClean="0"/>
              <a:t>Only 1 update exceeded 200ms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37" y="936419"/>
            <a:ext cx="8121510" cy="379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07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Wide Area: Latency Under Attack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9550" y="5250801"/>
            <a:ext cx="88893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/>
              <a:buChar char="•"/>
            </a:pPr>
            <a:r>
              <a:rPr lang="en-US" sz="2200" dirty="0" smtClean="0"/>
              <a:t>Targeted attacks designed to disrupt the system</a:t>
            </a:r>
          </a:p>
          <a:p>
            <a:pPr marL="800100" lvl="1" indent="-342900">
              <a:buClr>
                <a:schemeClr val="tx1"/>
              </a:buClr>
              <a:buFont typeface="Arial"/>
              <a:buChar char="•"/>
            </a:pPr>
            <a:r>
              <a:rPr lang="en-US" sz="2200" dirty="0" smtClean="0"/>
              <a:t>All combinations of site disconnection (due to network attack) + proactive recovery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24" y="936419"/>
            <a:ext cx="8455160" cy="42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6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Wide Area: Latency Under Attack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9550" y="5250801"/>
            <a:ext cx="88893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/>
              <a:buChar char="•"/>
            </a:pPr>
            <a:r>
              <a:rPr lang="en-US" sz="2200" dirty="0" smtClean="0"/>
              <a:t>Targeted attacks designed to disrupt the system</a:t>
            </a:r>
          </a:p>
          <a:p>
            <a:pPr marL="800100" lvl="1" indent="-342900">
              <a:buClr>
                <a:schemeClr val="tx1"/>
              </a:buClr>
              <a:buFont typeface="Arial"/>
              <a:buChar char="•"/>
            </a:pPr>
            <a:r>
              <a:rPr lang="en-US" sz="2200" dirty="0" smtClean="0"/>
              <a:t>All combinations of intrusion + site disconnection (due to network attack) + proactive recovery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24" y="936419"/>
            <a:ext cx="8455160" cy="42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75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Spire Forum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Forum focused on open </a:t>
            </a:r>
            <a:r>
              <a:rPr lang="en-US" dirty="0"/>
              <a:t>s</a:t>
            </a:r>
            <a:r>
              <a:rPr lang="en-US" dirty="0" smtClean="0"/>
              <a:t>ource </a:t>
            </a:r>
            <a:r>
              <a:rPr lang="en-US" dirty="0"/>
              <a:t>i</a:t>
            </a:r>
            <a:r>
              <a:rPr lang="en-US" dirty="0" smtClean="0"/>
              <a:t>ntrusion-tolerant control systems for the power grid</a:t>
            </a:r>
          </a:p>
          <a:p>
            <a:r>
              <a:rPr lang="en-US" dirty="0"/>
              <a:t>P</a:t>
            </a:r>
            <a:r>
              <a:rPr lang="en-US" dirty="0" smtClean="0"/>
              <a:t>lease </a:t>
            </a:r>
            <a:r>
              <a:rPr lang="en-US" dirty="0" smtClean="0">
                <a:solidFill>
                  <a:srgbClr val="0000FF"/>
                </a:solidFill>
              </a:rPr>
              <a:t>join the Spire forum </a:t>
            </a:r>
            <a:r>
              <a:rPr lang="en-US" dirty="0" smtClean="0"/>
              <a:t>if interested</a:t>
            </a:r>
          </a:p>
          <a:p>
            <a:endParaRPr lang="en-US" sz="1600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http://dsn.jhu.edu/spire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70" y="4701311"/>
            <a:ext cx="3458018" cy="105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4741336" y="4908263"/>
            <a:ext cx="2549575" cy="707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7" tIns="45705" rIns="91407" bIns="45705">
            <a:spAutoFit/>
          </a:bodyPr>
          <a:lstStyle>
            <a:lvl1pPr>
              <a:defRPr sz="6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6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6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6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6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1566863" fontAlgn="base">
              <a:spcBef>
                <a:spcPct val="0"/>
              </a:spcBef>
              <a:spcAft>
                <a:spcPct val="0"/>
              </a:spcAft>
              <a:defRPr sz="6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1566863" fontAlgn="base">
              <a:spcBef>
                <a:spcPct val="0"/>
              </a:spcBef>
              <a:spcAft>
                <a:spcPct val="0"/>
              </a:spcAft>
              <a:defRPr sz="6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1566863" fontAlgn="base">
              <a:spcBef>
                <a:spcPct val="0"/>
              </a:spcBef>
              <a:spcAft>
                <a:spcPct val="0"/>
              </a:spcAft>
              <a:defRPr sz="6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1566863" fontAlgn="base">
              <a:spcBef>
                <a:spcPct val="0"/>
              </a:spcBef>
              <a:spcAft>
                <a:spcPct val="0"/>
              </a:spcAft>
              <a:defRPr sz="6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2000" dirty="0">
                <a:solidFill>
                  <a:srgbClr val="032D73"/>
                </a:solidFill>
                <a:latin typeface="Cambria"/>
                <a:cs typeface="Cambria"/>
              </a:rPr>
              <a:t>Distributed Systems and Networks </a:t>
            </a:r>
            <a:r>
              <a:rPr lang="en-US" sz="2000" dirty="0" smtClean="0">
                <a:solidFill>
                  <a:srgbClr val="032D73"/>
                </a:solidFill>
                <a:latin typeface="Cambria"/>
                <a:cs typeface="Cambria"/>
              </a:rPr>
              <a:t>Lab</a:t>
            </a:r>
            <a:endParaRPr lang="en-US" sz="2000" dirty="0">
              <a:solidFill>
                <a:srgbClr val="032D73"/>
              </a:solidFill>
              <a:latin typeface="Cambria"/>
              <a:cs typeface="Cambria"/>
            </a:endParaRPr>
          </a:p>
        </p:txBody>
      </p:sp>
      <p:pic>
        <p:nvPicPr>
          <p:cNvPr id="9" name="Picture 25" descr="globe_bi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436" y="4753431"/>
            <a:ext cx="1335414" cy="1001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70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SCADA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4</a:t>
            </a:fld>
            <a:endParaRPr lang="en-US"/>
          </a:p>
        </p:txBody>
      </p:sp>
      <p:sp>
        <p:nvSpPr>
          <p:cNvPr id="9" name="Cloud 8"/>
          <p:cNvSpPr/>
          <p:nvPr/>
        </p:nvSpPr>
        <p:spPr>
          <a:xfrm>
            <a:off x="4660447" y="2329691"/>
            <a:ext cx="3384233" cy="851796"/>
          </a:xfrm>
          <a:prstGeom prst="cloud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71542" y="4184264"/>
            <a:ext cx="110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Substation</a:t>
            </a:r>
            <a:endParaRPr lang="en-US" sz="1400" b="1" dirty="0"/>
          </a:p>
        </p:txBody>
      </p:sp>
      <p:sp>
        <p:nvSpPr>
          <p:cNvPr id="22" name="Rectangle 21"/>
          <p:cNvSpPr/>
          <p:nvPr/>
        </p:nvSpPr>
        <p:spPr>
          <a:xfrm>
            <a:off x="5103184" y="3269759"/>
            <a:ext cx="1084148" cy="121340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5" name="Rectangle 24"/>
          <p:cNvSpPr/>
          <p:nvPr/>
        </p:nvSpPr>
        <p:spPr>
          <a:xfrm>
            <a:off x="5324553" y="3379796"/>
            <a:ext cx="633353" cy="26788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6" name="TextBox 25"/>
          <p:cNvSpPr txBox="1"/>
          <p:nvPr/>
        </p:nvSpPr>
        <p:spPr>
          <a:xfrm>
            <a:off x="5307214" y="3389600"/>
            <a:ext cx="676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RTU</a:t>
            </a:r>
            <a:endParaRPr lang="en-US" sz="1100" b="1" dirty="0"/>
          </a:p>
        </p:txBody>
      </p:sp>
      <p:sp>
        <p:nvSpPr>
          <p:cNvPr id="27" name="Rectangle 26"/>
          <p:cNvSpPr/>
          <p:nvPr/>
        </p:nvSpPr>
        <p:spPr>
          <a:xfrm>
            <a:off x="5268416" y="3813465"/>
            <a:ext cx="770158" cy="375242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241663" y="3792051"/>
            <a:ext cx="79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Physical</a:t>
            </a:r>
          </a:p>
          <a:p>
            <a:pPr algn="ctr"/>
            <a:r>
              <a:rPr lang="en-US" sz="1000" b="1" dirty="0" smtClean="0"/>
              <a:t>Equipment</a:t>
            </a:r>
            <a:endParaRPr lang="en-US" sz="1000" b="1" dirty="0"/>
          </a:p>
        </p:txBody>
      </p:sp>
      <p:cxnSp>
        <p:nvCxnSpPr>
          <p:cNvPr id="29" name="Straight Connector 28"/>
          <p:cNvCxnSpPr>
            <a:stCxn id="28" idx="0"/>
            <a:endCxn id="25" idx="2"/>
          </p:cNvCxnSpPr>
          <p:nvPr/>
        </p:nvCxnSpPr>
        <p:spPr>
          <a:xfrm flipH="1" flipV="1">
            <a:off x="5641230" y="3647678"/>
            <a:ext cx="192" cy="144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347989" y="2572930"/>
            <a:ext cx="2028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Wide-Area Network</a:t>
            </a:r>
            <a:endParaRPr lang="en-US" sz="16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756746" y="4184264"/>
            <a:ext cx="110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Substation</a:t>
            </a:r>
            <a:endParaRPr lang="en-US" sz="1400" b="1" dirty="0"/>
          </a:p>
        </p:txBody>
      </p:sp>
      <p:sp>
        <p:nvSpPr>
          <p:cNvPr id="33" name="Rectangle 32"/>
          <p:cNvSpPr/>
          <p:nvPr/>
        </p:nvSpPr>
        <p:spPr>
          <a:xfrm>
            <a:off x="6688388" y="3269759"/>
            <a:ext cx="1084148" cy="121340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4" name="Rectangle 33"/>
          <p:cNvSpPr/>
          <p:nvPr/>
        </p:nvSpPr>
        <p:spPr>
          <a:xfrm>
            <a:off x="6909757" y="3379796"/>
            <a:ext cx="633353" cy="26788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5" name="TextBox 34"/>
          <p:cNvSpPr txBox="1"/>
          <p:nvPr/>
        </p:nvSpPr>
        <p:spPr>
          <a:xfrm>
            <a:off x="6892418" y="3379796"/>
            <a:ext cx="676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PLC</a:t>
            </a:r>
            <a:endParaRPr lang="en-US" sz="1100" b="1" dirty="0"/>
          </a:p>
        </p:txBody>
      </p:sp>
      <p:sp>
        <p:nvSpPr>
          <p:cNvPr id="36" name="Rectangle 35"/>
          <p:cNvSpPr/>
          <p:nvPr/>
        </p:nvSpPr>
        <p:spPr>
          <a:xfrm>
            <a:off x="6853620" y="3813465"/>
            <a:ext cx="770158" cy="375242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826867" y="3792051"/>
            <a:ext cx="79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Physical</a:t>
            </a:r>
          </a:p>
          <a:p>
            <a:pPr algn="ctr"/>
            <a:r>
              <a:rPr lang="en-US" sz="1000" b="1" dirty="0" smtClean="0"/>
              <a:t>Equipment</a:t>
            </a:r>
            <a:endParaRPr lang="en-US" sz="1000" b="1" dirty="0"/>
          </a:p>
        </p:txBody>
      </p:sp>
      <p:cxnSp>
        <p:nvCxnSpPr>
          <p:cNvPr id="38" name="Straight Connector 37"/>
          <p:cNvCxnSpPr>
            <a:stCxn id="37" idx="0"/>
            <a:endCxn id="34" idx="2"/>
          </p:cNvCxnSpPr>
          <p:nvPr/>
        </p:nvCxnSpPr>
        <p:spPr>
          <a:xfrm flipH="1" flipV="1">
            <a:off x="7226434" y="3647678"/>
            <a:ext cx="192" cy="144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6" idx="0"/>
          </p:cNvCxnSpPr>
          <p:nvPr/>
        </p:nvCxnSpPr>
        <p:spPr>
          <a:xfrm flipV="1">
            <a:off x="5645304" y="3129772"/>
            <a:ext cx="53936" cy="259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5" idx="0"/>
          </p:cNvCxnSpPr>
          <p:nvPr/>
        </p:nvCxnSpPr>
        <p:spPr>
          <a:xfrm flipH="1" flipV="1">
            <a:off x="7189714" y="3082512"/>
            <a:ext cx="40794" cy="297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4885076" y="997736"/>
            <a:ext cx="2971736" cy="1380657"/>
            <a:chOff x="2727503" y="1075653"/>
            <a:chExt cx="2971736" cy="1380657"/>
          </a:xfrm>
        </p:grpSpPr>
        <p:sp>
          <p:nvSpPr>
            <p:cNvPr id="41" name="Rectangle 40"/>
            <p:cNvSpPr/>
            <p:nvPr/>
          </p:nvSpPr>
          <p:spPr>
            <a:xfrm>
              <a:off x="2804589" y="1711542"/>
              <a:ext cx="557591" cy="334427"/>
            </a:xfrm>
            <a:prstGeom prst="rect">
              <a:avLst/>
            </a:prstGeom>
            <a:solidFill>
              <a:srgbClr val="4FD52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629287" y="1718034"/>
              <a:ext cx="865530" cy="327935"/>
            </a:xfrm>
            <a:prstGeom prst="rect">
              <a:avLst/>
            </a:prstGeom>
            <a:solidFill>
              <a:srgbClr val="1BECE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2884245" y="1421571"/>
              <a:ext cx="2609354" cy="189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086839" y="1421571"/>
              <a:ext cx="0" cy="2877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070704" y="1421571"/>
              <a:ext cx="0" cy="2877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3582612" y="1693736"/>
              <a:ext cx="9880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Master</a:t>
              </a:r>
              <a:endParaRPr lang="en-US" sz="10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57726" y="1742765"/>
              <a:ext cx="44395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HMI</a:t>
              </a:r>
              <a:endParaRPr lang="en-US" sz="11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731659" y="1075653"/>
              <a:ext cx="2285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Control Center</a:t>
              </a:r>
              <a:endParaRPr lang="en-US" sz="1600" b="1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727503" y="1109037"/>
              <a:ext cx="2971736" cy="104066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53" name="Straight Connector 52"/>
            <p:cNvCxnSpPr>
              <a:stCxn id="9" idx="3"/>
              <a:endCxn id="42" idx="2"/>
            </p:cNvCxnSpPr>
            <p:nvPr/>
          </p:nvCxnSpPr>
          <p:spPr>
            <a:xfrm flipH="1" flipV="1">
              <a:off x="4062052" y="2045969"/>
              <a:ext cx="132939" cy="4103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5073085" y="1191453"/>
              <a:ext cx="53035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LAN</a:t>
              </a:r>
              <a:endParaRPr lang="en-US" sz="1200" b="1" dirty="0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6238005" y="3589649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022229" y="974318"/>
            <a:ext cx="327659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1</a:t>
            </a:r>
            <a:endParaRPr lang="en-US" sz="2200" b="1" dirty="0"/>
          </a:p>
        </p:txBody>
      </p:sp>
      <p:pic>
        <p:nvPicPr>
          <p:cNvPr id="58" name="Picture 57" descr="Screen Shot 2016-11-29 at 9.22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75" y="4837085"/>
            <a:ext cx="4749639" cy="1672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27" y="3269760"/>
            <a:ext cx="3032400" cy="18904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691" y="2286476"/>
            <a:ext cx="3854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For illustration only </a:t>
            </a:r>
            <a:r>
              <a:rPr lang="mr-IN" sz="2200" dirty="0" smtClean="0"/>
              <a:t>–</a:t>
            </a:r>
            <a:r>
              <a:rPr lang="en-US" sz="2200" dirty="0" smtClean="0"/>
              <a:t> this is a very </a:t>
            </a:r>
            <a:r>
              <a:rPr lang="en-US" sz="2200" dirty="0" smtClean="0">
                <a:solidFill>
                  <a:srgbClr val="FF0000"/>
                </a:solidFill>
              </a:rPr>
              <a:t>fragile</a:t>
            </a:r>
            <a:r>
              <a:rPr lang="en-US" sz="2200" dirty="0" smtClean="0"/>
              <a:t> architecture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73784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SCADA Systems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727503" y="1075653"/>
            <a:ext cx="6210556" cy="3416388"/>
            <a:chOff x="1331161" y="1009377"/>
            <a:chExt cx="7673936" cy="4221383"/>
          </a:xfrm>
        </p:grpSpPr>
        <p:sp>
          <p:nvSpPr>
            <p:cNvPr id="8" name="Rectangle 7"/>
            <p:cNvSpPr/>
            <p:nvPr/>
          </p:nvSpPr>
          <p:spPr>
            <a:xfrm>
              <a:off x="5333137" y="1054447"/>
              <a:ext cx="3671960" cy="1285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" name="Cloud 8"/>
            <p:cNvSpPr/>
            <p:nvPr/>
          </p:nvSpPr>
          <p:spPr>
            <a:xfrm>
              <a:off x="3719560" y="2558901"/>
              <a:ext cx="4181653" cy="1052503"/>
            </a:xfrm>
            <a:prstGeom prst="cloud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28387" y="1798919"/>
              <a:ext cx="688975" cy="413227"/>
            </a:xfrm>
            <a:prstGeom prst="rect">
              <a:avLst/>
            </a:prstGeom>
            <a:solidFill>
              <a:srgbClr val="4FD52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47406" y="1806941"/>
              <a:ext cx="1069473" cy="405206"/>
            </a:xfrm>
            <a:prstGeom prst="rect">
              <a:avLst/>
            </a:prstGeom>
            <a:solidFill>
              <a:srgbClr val="1BECE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827029" y="1806941"/>
              <a:ext cx="1069473" cy="405205"/>
            </a:xfrm>
            <a:prstGeom prst="rect">
              <a:avLst/>
            </a:prstGeom>
            <a:solidFill>
              <a:srgbClr val="C0FFF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5526812" y="1440623"/>
              <a:ext cx="3224190" cy="2343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777143" y="1440623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992834" y="1440623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361760" y="1453992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389733" y="1776917"/>
              <a:ext cx="1220890" cy="3971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Master Primary</a:t>
              </a:r>
              <a:endParaRPr lang="en-US" sz="1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59854" y="1777086"/>
              <a:ext cx="1232543" cy="3971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Master Hot Standby</a:t>
              </a:r>
              <a:endParaRPr lang="en-US" sz="10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94044" y="1837500"/>
              <a:ext cx="548561" cy="3232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HMI</a:t>
              </a:r>
              <a:endParaRPr lang="en-US" sz="11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51084" y="4850462"/>
              <a:ext cx="1359785" cy="380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Substation</a:t>
              </a:r>
              <a:endParaRPr lang="en-US" sz="14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99288" y="1013196"/>
              <a:ext cx="3202635" cy="418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Cold-Backup Control Center</a:t>
              </a:r>
              <a:endParaRPr lang="en-US" sz="1600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66619" y="3720475"/>
              <a:ext cx="1339603" cy="149931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23" name="Straight Connector 22"/>
            <p:cNvCxnSpPr>
              <a:endCxn id="11" idx="2"/>
            </p:cNvCxnSpPr>
            <p:nvPr/>
          </p:nvCxnSpPr>
          <p:spPr>
            <a:xfrm flipV="1">
              <a:off x="6844792" y="2212147"/>
              <a:ext cx="137351" cy="3467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12" idx="2"/>
            </p:cNvCxnSpPr>
            <p:nvPr/>
          </p:nvCxnSpPr>
          <p:spPr>
            <a:xfrm flipV="1">
              <a:off x="7610623" y="2212146"/>
              <a:ext cx="751143" cy="5074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4540148" y="3856440"/>
              <a:ext cx="782589" cy="33100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18724" y="3868554"/>
              <a:ext cx="835507" cy="32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RTU</a:t>
              </a:r>
              <a:endParaRPr lang="en-US" sz="1100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70784" y="4392293"/>
              <a:ext cx="951629" cy="46365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37727" y="4365833"/>
              <a:ext cx="987907" cy="49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Physical</a:t>
              </a:r>
            </a:p>
            <a:p>
              <a:pPr algn="ctr"/>
              <a:r>
                <a:rPr lang="en-US" sz="1000" b="1" dirty="0" smtClean="0"/>
                <a:t>Equipment</a:t>
              </a:r>
              <a:endParaRPr lang="en-US" sz="1000" b="1" dirty="0"/>
            </a:p>
          </p:txBody>
        </p:sp>
        <p:cxnSp>
          <p:nvCxnSpPr>
            <p:cNvPr id="29" name="Straight Connector 28"/>
            <p:cNvCxnSpPr>
              <a:stCxn id="28" idx="0"/>
              <a:endCxn id="25" idx="2"/>
            </p:cNvCxnSpPr>
            <p:nvPr/>
          </p:nvCxnSpPr>
          <p:spPr>
            <a:xfrm flipH="1" flipV="1">
              <a:off x="4931443" y="4187442"/>
              <a:ext cx="237" cy="1783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8231404" y="1156283"/>
              <a:ext cx="655321" cy="3422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LAN</a:t>
              </a:r>
              <a:endParaRPr lang="en-US" sz="12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9107" y="2859454"/>
              <a:ext cx="2506597" cy="418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Wide-Area Network</a:t>
              </a:r>
              <a:endParaRPr lang="en-US" sz="16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09806" y="4850462"/>
              <a:ext cx="1359785" cy="380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Substation</a:t>
              </a:r>
              <a:endParaRPr lang="en-US" sz="1400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225341" y="3720475"/>
              <a:ext cx="1339603" cy="149931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98870" y="3856440"/>
              <a:ext cx="782589" cy="33100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477446" y="3856440"/>
              <a:ext cx="835507" cy="32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PLC</a:t>
              </a:r>
              <a:endParaRPr lang="en-US" sz="1100" b="1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429506" y="4392293"/>
              <a:ext cx="951629" cy="46365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96449" y="4365833"/>
              <a:ext cx="987907" cy="49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Physical</a:t>
              </a:r>
            </a:p>
            <a:p>
              <a:pPr algn="ctr"/>
              <a:r>
                <a:rPr lang="en-US" sz="1000" b="1" dirty="0" smtClean="0"/>
                <a:t>Equipment</a:t>
              </a:r>
              <a:endParaRPr lang="en-US" sz="1000" b="1" dirty="0"/>
            </a:p>
          </p:txBody>
        </p:sp>
        <p:cxnSp>
          <p:nvCxnSpPr>
            <p:cNvPr id="38" name="Straight Connector 37"/>
            <p:cNvCxnSpPr>
              <a:stCxn id="37" idx="0"/>
              <a:endCxn id="34" idx="2"/>
            </p:cNvCxnSpPr>
            <p:nvPr/>
          </p:nvCxnSpPr>
          <p:spPr>
            <a:xfrm flipH="1" flipV="1">
              <a:off x="6890165" y="4187442"/>
              <a:ext cx="237" cy="1783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6" idx="0"/>
            </p:cNvCxnSpPr>
            <p:nvPr/>
          </p:nvCxnSpPr>
          <p:spPr>
            <a:xfrm flipV="1">
              <a:off x="4936477" y="3547503"/>
              <a:ext cx="66645" cy="3210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5" idx="0"/>
            </p:cNvCxnSpPr>
            <p:nvPr/>
          </p:nvCxnSpPr>
          <p:spPr>
            <a:xfrm flipH="1" flipV="1">
              <a:off x="6844793" y="3489107"/>
              <a:ext cx="50406" cy="367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1426411" y="1795099"/>
              <a:ext cx="688975" cy="413227"/>
            </a:xfrm>
            <a:prstGeom prst="rect">
              <a:avLst/>
            </a:prstGeom>
            <a:solidFill>
              <a:srgbClr val="4FD52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45430" y="1803121"/>
              <a:ext cx="1069473" cy="405206"/>
            </a:xfrm>
            <a:prstGeom prst="rect">
              <a:avLst/>
            </a:prstGeom>
            <a:solidFill>
              <a:srgbClr val="1BECE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825053" y="1803121"/>
              <a:ext cx="1069473" cy="405205"/>
            </a:xfrm>
            <a:prstGeom prst="rect">
              <a:avLst/>
            </a:prstGeom>
            <a:solidFill>
              <a:srgbClr val="C0FFF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1524836" y="1436803"/>
              <a:ext cx="3224190" cy="2343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775167" y="1436803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990858" y="1436803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359784" y="1450172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2387757" y="1773097"/>
              <a:ext cx="1220890" cy="3971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Master Primary</a:t>
              </a:r>
              <a:endParaRPr lang="en-US" sz="10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757878" y="1773266"/>
              <a:ext cx="1232543" cy="3971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Master Hot Standby</a:t>
              </a:r>
              <a:endParaRPr lang="en-US" sz="10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92068" y="1833679"/>
              <a:ext cx="548561" cy="3232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HMI</a:t>
              </a:r>
              <a:endParaRPr lang="en-US" sz="11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36296" y="1009377"/>
              <a:ext cx="2823842" cy="336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Primary Control Center</a:t>
              </a:r>
              <a:endParaRPr lang="en-US" sz="1600" b="1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331161" y="1050627"/>
              <a:ext cx="3671960" cy="12858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53" name="Straight Connector 52"/>
            <p:cNvCxnSpPr>
              <a:endCxn id="42" idx="2"/>
            </p:cNvCxnSpPr>
            <p:nvPr/>
          </p:nvCxnSpPr>
          <p:spPr>
            <a:xfrm flipH="1" flipV="1">
              <a:off x="2980167" y="2208327"/>
              <a:ext cx="1098987" cy="6422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43" idx="2"/>
            </p:cNvCxnSpPr>
            <p:nvPr/>
          </p:nvCxnSpPr>
          <p:spPr>
            <a:xfrm flipH="1" flipV="1">
              <a:off x="4359790" y="2208326"/>
              <a:ext cx="180358" cy="431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4229427" y="1152463"/>
              <a:ext cx="655321" cy="3422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LAN</a:t>
              </a:r>
              <a:endParaRPr lang="en-US" sz="1200" b="1" dirty="0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6238005" y="3589649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022229" y="974318"/>
            <a:ext cx="557026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2-2</a:t>
            </a:r>
            <a:endParaRPr lang="en-US" sz="2200" b="1" dirty="0"/>
          </a:p>
        </p:txBody>
      </p:sp>
      <p:pic>
        <p:nvPicPr>
          <p:cNvPr id="58" name="Picture 57" descr="Screen Shot 2016-11-29 at 9.22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75" y="4837085"/>
            <a:ext cx="4749639" cy="1672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2" y="3269760"/>
            <a:ext cx="3560191" cy="189045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14691" y="2286476"/>
            <a:ext cx="26721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Modern systems add </a:t>
            </a:r>
            <a:r>
              <a:rPr lang="en-US" sz="2200" dirty="0" smtClean="0">
                <a:solidFill>
                  <a:srgbClr val="0000FF"/>
                </a:solidFill>
              </a:rPr>
              <a:t>fault-tolerance</a:t>
            </a:r>
            <a:endParaRPr lang="en-US" sz="2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25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SCADA Systems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727503" y="1075653"/>
            <a:ext cx="6210556" cy="3416388"/>
            <a:chOff x="1331161" y="1009377"/>
            <a:chExt cx="7673936" cy="4221383"/>
          </a:xfrm>
        </p:grpSpPr>
        <p:sp>
          <p:nvSpPr>
            <p:cNvPr id="8" name="Rectangle 7"/>
            <p:cNvSpPr/>
            <p:nvPr/>
          </p:nvSpPr>
          <p:spPr>
            <a:xfrm>
              <a:off x="5333137" y="1054447"/>
              <a:ext cx="3671960" cy="1285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" name="Cloud 8"/>
            <p:cNvSpPr/>
            <p:nvPr/>
          </p:nvSpPr>
          <p:spPr>
            <a:xfrm>
              <a:off x="3719560" y="2558901"/>
              <a:ext cx="4181653" cy="1052503"/>
            </a:xfrm>
            <a:prstGeom prst="cloud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28387" y="1798919"/>
              <a:ext cx="688975" cy="413227"/>
            </a:xfrm>
            <a:prstGeom prst="rect">
              <a:avLst/>
            </a:prstGeom>
            <a:solidFill>
              <a:srgbClr val="4FD52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47406" y="1806941"/>
              <a:ext cx="1069473" cy="405206"/>
            </a:xfrm>
            <a:prstGeom prst="rect">
              <a:avLst/>
            </a:prstGeom>
            <a:solidFill>
              <a:srgbClr val="1BECE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827029" y="1806941"/>
              <a:ext cx="1069473" cy="405205"/>
            </a:xfrm>
            <a:prstGeom prst="rect">
              <a:avLst/>
            </a:prstGeom>
            <a:solidFill>
              <a:srgbClr val="C0FFF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5526812" y="1440623"/>
              <a:ext cx="3224190" cy="2343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777143" y="1440623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992834" y="1440623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361760" y="1453992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389733" y="1776917"/>
              <a:ext cx="1220890" cy="3971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Master Primary</a:t>
              </a:r>
              <a:endParaRPr lang="en-US" sz="1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59854" y="1777086"/>
              <a:ext cx="1232543" cy="3971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Master Hot Standby</a:t>
              </a:r>
              <a:endParaRPr lang="en-US" sz="10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94044" y="1837500"/>
              <a:ext cx="548561" cy="3232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HMI</a:t>
              </a:r>
              <a:endParaRPr lang="en-US" sz="11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51084" y="4850462"/>
              <a:ext cx="1359785" cy="380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Substation</a:t>
              </a:r>
              <a:endParaRPr lang="en-US" sz="14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99288" y="1013196"/>
              <a:ext cx="3202635" cy="418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Cold-Backup Control Center</a:t>
              </a:r>
              <a:endParaRPr lang="en-US" sz="1600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66619" y="3720475"/>
              <a:ext cx="1339603" cy="149931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23" name="Straight Connector 22"/>
            <p:cNvCxnSpPr>
              <a:endCxn id="11" idx="2"/>
            </p:cNvCxnSpPr>
            <p:nvPr/>
          </p:nvCxnSpPr>
          <p:spPr>
            <a:xfrm flipV="1">
              <a:off x="6844792" y="2212147"/>
              <a:ext cx="137351" cy="3467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12" idx="2"/>
            </p:cNvCxnSpPr>
            <p:nvPr/>
          </p:nvCxnSpPr>
          <p:spPr>
            <a:xfrm flipV="1">
              <a:off x="7610623" y="2212146"/>
              <a:ext cx="751143" cy="5074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4540148" y="3856440"/>
              <a:ext cx="782589" cy="33100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18724" y="3868554"/>
              <a:ext cx="835507" cy="32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RTU</a:t>
              </a:r>
              <a:endParaRPr lang="en-US" sz="1100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70784" y="4392293"/>
              <a:ext cx="951629" cy="46365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37727" y="4365833"/>
              <a:ext cx="987907" cy="49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Physical</a:t>
              </a:r>
            </a:p>
            <a:p>
              <a:pPr algn="ctr"/>
              <a:r>
                <a:rPr lang="en-US" sz="1000" b="1" dirty="0" smtClean="0"/>
                <a:t>Equipment</a:t>
              </a:r>
              <a:endParaRPr lang="en-US" sz="1000" b="1" dirty="0"/>
            </a:p>
          </p:txBody>
        </p:sp>
        <p:cxnSp>
          <p:nvCxnSpPr>
            <p:cNvPr id="29" name="Straight Connector 28"/>
            <p:cNvCxnSpPr>
              <a:stCxn id="28" idx="0"/>
              <a:endCxn id="25" idx="2"/>
            </p:cNvCxnSpPr>
            <p:nvPr/>
          </p:nvCxnSpPr>
          <p:spPr>
            <a:xfrm flipH="1" flipV="1">
              <a:off x="4931443" y="4187442"/>
              <a:ext cx="237" cy="1783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8231404" y="1156283"/>
              <a:ext cx="655321" cy="3422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LAN</a:t>
              </a:r>
              <a:endParaRPr lang="en-US" sz="12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9107" y="2859454"/>
              <a:ext cx="2506597" cy="418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Wide-Area Network</a:t>
              </a:r>
              <a:endParaRPr lang="en-US" sz="16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09806" y="4850462"/>
              <a:ext cx="1359785" cy="380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Substation</a:t>
              </a:r>
              <a:endParaRPr lang="en-US" sz="1400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225341" y="3720475"/>
              <a:ext cx="1339603" cy="149931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98870" y="3856440"/>
              <a:ext cx="782589" cy="33100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477446" y="3856440"/>
              <a:ext cx="835507" cy="32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PLC</a:t>
              </a:r>
              <a:endParaRPr lang="en-US" sz="1100" b="1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429506" y="4392293"/>
              <a:ext cx="951629" cy="46365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96449" y="4365833"/>
              <a:ext cx="987907" cy="49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Physical</a:t>
              </a:r>
            </a:p>
            <a:p>
              <a:pPr algn="ctr"/>
              <a:r>
                <a:rPr lang="en-US" sz="1000" b="1" dirty="0" smtClean="0"/>
                <a:t>Equipment</a:t>
              </a:r>
              <a:endParaRPr lang="en-US" sz="1000" b="1" dirty="0"/>
            </a:p>
          </p:txBody>
        </p:sp>
        <p:cxnSp>
          <p:nvCxnSpPr>
            <p:cNvPr id="38" name="Straight Connector 37"/>
            <p:cNvCxnSpPr>
              <a:stCxn id="37" idx="0"/>
              <a:endCxn id="34" idx="2"/>
            </p:cNvCxnSpPr>
            <p:nvPr/>
          </p:nvCxnSpPr>
          <p:spPr>
            <a:xfrm flipH="1" flipV="1">
              <a:off x="6890165" y="4187442"/>
              <a:ext cx="237" cy="1783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6" idx="0"/>
            </p:cNvCxnSpPr>
            <p:nvPr/>
          </p:nvCxnSpPr>
          <p:spPr>
            <a:xfrm flipV="1">
              <a:off x="4936477" y="3547503"/>
              <a:ext cx="66645" cy="3210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5" idx="0"/>
            </p:cNvCxnSpPr>
            <p:nvPr/>
          </p:nvCxnSpPr>
          <p:spPr>
            <a:xfrm flipH="1" flipV="1">
              <a:off x="6844793" y="3489107"/>
              <a:ext cx="50406" cy="367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1426411" y="1795099"/>
              <a:ext cx="688975" cy="413227"/>
            </a:xfrm>
            <a:prstGeom prst="rect">
              <a:avLst/>
            </a:prstGeom>
            <a:solidFill>
              <a:srgbClr val="4FD52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45430" y="1803121"/>
              <a:ext cx="1069473" cy="405206"/>
            </a:xfrm>
            <a:prstGeom prst="rect">
              <a:avLst/>
            </a:prstGeom>
            <a:solidFill>
              <a:srgbClr val="1BECE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825053" y="1803121"/>
              <a:ext cx="1069473" cy="405205"/>
            </a:xfrm>
            <a:prstGeom prst="rect">
              <a:avLst/>
            </a:prstGeom>
            <a:solidFill>
              <a:srgbClr val="C0FFF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1524836" y="1436803"/>
              <a:ext cx="3224190" cy="2343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775167" y="1436803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990858" y="1436803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359784" y="1450172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2387757" y="1773097"/>
              <a:ext cx="1220890" cy="3971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Master Primary</a:t>
              </a:r>
              <a:endParaRPr lang="en-US" sz="10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757878" y="1773266"/>
              <a:ext cx="1232543" cy="3971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Master Hot Standby</a:t>
              </a:r>
              <a:endParaRPr lang="en-US" sz="10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92068" y="1833679"/>
              <a:ext cx="548561" cy="3232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HMI</a:t>
              </a:r>
              <a:endParaRPr lang="en-US" sz="11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36296" y="1009377"/>
              <a:ext cx="2823842" cy="336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Primary Control Center</a:t>
              </a:r>
              <a:endParaRPr lang="en-US" sz="1600" b="1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331161" y="1050627"/>
              <a:ext cx="3671960" cy="12858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53" name="Straight Connector 52"/>
            <p:cNvCxnSpPr>
              <a:endCxn id="42" idx="2"/>
            </p:cNvCxnSpPr>
            <p:nvPr/>
          </p:nvCxnSpPr>
          <p:spPr>
            <a:xfrm flipH="1" flipV="1">
              <a:off x="2980167" y="2208327"/>
              <a:ext cx="1098987" cy="6422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43" idx="2"/>
            </p:cNvCxnSpPr>
            <p:nvPr/>
          </p:nvCxnSpPr>
          <p:spPr>
            <a:xfrm flipH="1" flipV="1">
              <a:off x="4359790" y="2208326"/>
              <a:ext cx="180358" cy="431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4229427" y="1152463"/>
              <a:ext cx="655321" cy="3422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LAN</a:t>
              </a:r>
              <a:endParaRPr lang="en-US" sz="1200" b="1" dirty="0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6238005" y="3589649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022229" y="974318"/>
            <a:ext cx="557026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2-2</a:t>
            </a:r>
            <a:endParaRPr lang="en-US" sz="2200" b="1" dirty="0"/>
          </a:p>
        </p:txBody>
      </p:sp>
      <p:pic>
        <p:nvPicPr>
          <p:cNvPr id="58" name="Picture 57" descr="Screen Shot 2016-11-29 at 9.22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75" y="4837085"/>
            <a:ext cx="4749639" cy="1672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2" y="3269760"/>
            <a:ext cx="3560191" cy="189045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14691" y="2286476"/>
            <a:ext cx="26721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Modern systems add </a:t>
            </a:r>
            <a:r>
              <a:rPr lang="en-US" sz="2200" dirty="0" smtClean="0">
                <a:solidFill>
                  <a:srgbClr val="0000FF"/>
                </a:solidFill>
              </a:rPr>
              <a:t>fault-tolerance</a:t>
            </a:r>
            <a:r>
              <a:rPr lang="mr-IN" sz="2200" dirty="0" smtClean="0"/>
              <a:t>…</a:t>
            </a:r>
            <a:r>
              <a:rPr lang="en-US" sz="2200" dirty="0" smtClean="0"/>
              <a:t>but is it enough?</a:t>
            </a:r>
            <a:endParaRPr lang="en-US" sz="2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56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Hostile Operating Environments</a:t>
            </a:r>
            <a:endParaRPr lang="en-US" sz="3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7</a:t>
            </a:fld>
            <a:endParaRPr lang="en-US"/>
          </a:p>
        </p:txBody>
      </p:sp>
      <p:sp>
        <p:nvSpPr>
          <p:cNvPr id="78" name="Content Placeholder 2"/>
          <p:cNvSpPr>
            <a:spLocks noGrp="1"/>
          </p:cNvSpPr>
          <p:nvPr>
            <p:ph idx="1"/>
          </p:nvPr>
        </p:nvSpPr>
        <p:spPr>
          <a:xfrm>
            <a:off x="280737" y="1149684"/>
            <a:ext cx="8569158" cy="5203313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defRPr/>
            </a:pPr>
            <a:r>
              <a:rPr lang="en-US" sz="2600" dirty="0">
                <a:solidFill>
                  <a:srgbClr val="000000"/>
                </a:solidFill>
                <a:ea typeface="ＭＳ Ｐゴシック" charset="0"/>
                <a:cs typeface="Calibri"/>
              </a:rPr>
              <a:t>Traditional SCADA systems ran on </a:t>
            </a:r>
            <a:r>
              <a:rPr lang="en-US" sz="2600" dirty="0">
                <a:solidFill>
                  <a:srgbClr val="0000FF"/>
                </a:solidFill>
                <a:ea typeface="ＭＳ Ｐゴシック" charset="0"/>
                <a:cs typeface="Calibri"/>
              </a:rPr>
              <a:t>proprietary </a:t>
            </a:r>
            <a:r>
              <a:rPr lang="en-US" sz="2600" dirty="0">
                <a:solidFill>
                  <a:srgbClr val="000000"/>
                </a:solidFill>
                <a:ea typeface="ＭＳ Ｐゴシック" charset="0"/>
                <a:cs typeface="Calibri"/>
              </a:rPr>
              <a:t>networks</a:t>
            </a:r>
          </a:p>
          <a:p>
            <a:pPr lvl="1">
              <a:buClr>
                <a:schemeClr val="tx1"/>
              </a:buClr>
              <a:defRPr/>
            </a:pPr>
            <a:r>
              <a:rPr lang="en-US" sz="2200" dirty="0">
                <a:solidFill>
                  <a:srgbClr val="000000"/>
                </a:solidFill>
                <a:ea typeface="ＭＳ Ｐゴシック" charset="0"/>
                <a:cs typeface="Calibri"/>
              </a:rPr>
              <a:t>Created </a:t>
            </a:r>
            <a:r>
              <a:rPr lang="en-US" sz="2200" dirty="0">
                <a:solidFill>
                  <a:srgbClr val="FF0000"/>
                </a:solidFill>
                <a:ea typeface="ＭＳ Ｐゴシック" charset="0"/>
                <a:cs typeface="Calibri"/>
              </a:rPr>
              <a:t>air gap </a:t>
            </a:r>
            <a:r>
              <a:rPr lang="en-US" sz="2200" dirty="0">
                <a:solidFill>
                  <a:srgbClr val="000000"/>
                </a:solidFill>
                <a:ea typeface="ＭＳ Ｐゴシック" charset="0"/>
                <a:cs typeface="Calibri"/>
              </a:rPr>
              <a:t>from outside world and attackers</a:t>
            </a:r>
          </a:p>
          <a:p>
            <a:pPr>
              <a:buClr>
                <a:schemeClr val="tx1"/>
              </a:buClr>
              <a:defRPr/>
            </a:pPr>
            <a:r>
              <a:rPr lang="en-US" sz="2600" dirty="0">
                <a:solidFill>
                  <a:srgbClr val="0000FF"/>
                </a:solidFill>
                <a:ea typeface="ＭＳ Ｐゴシック" charset="0"/>
                <a:cs typeface="Calibri"/>
              </a:rPr>
              <a:t>Cost benefits</a:t>
            </a:r>
            <a:r>
              <a:rPr lang="en-US" sz="2600" dirty="0">
                <a:ea typeface="ＭＳ Ｐゴシック" charset="0"/>
                <a:cs typeface="Calibri"/>
              </a:rPr>
              <a:t> and </a:t>
            </a:r>
            <a:r>
              <a:rPr lang="en-US" sz="2600" dirty="0">
                <a:solidFill>
                  <a:srgbClr val="0000FF"/>
                </a:solidFill>
                <a:ea typeface="ＭＳ Ｐゴシック" charset="0"/>
                <a:cs typeface="Calibri"/>
              </a:rPr>
              <a:t>ubiquity</a:t>
            </a:r>
            <a:r>
              <a:rPr lang="en-US" sz="2600" dirty="0">
                <a:ea typeface="ＭＳ Ｐゴシック" charset="0"/>
                <a:cs typeface="Calibri"/>
              </a:rPr>
              <a:t> of IP networks are driving SCADA to use IP networks</a:t>
            </a:r>
          </a:p>
          <a:p>
            <a:pPr lvl="1">
              <a:defRPr/>
            </a:pPr>
            <a:r>
              <a:rPr lang="en-US" sz="2200" dirty="0">
                <a:ea typeface="ＭＳ Ｐゴシック" charset="0"/>
                <a:cs typeface="Calibri"/>
              </a:rPr>
              <a:t>Exposes SCADA to </a:t>
            </a:r>
            <a:r>
              <a:rPr lang="en-US" sz="2200" dirty="0">
                <a:solidFill>
                  <a:srgbClr val="FF0000"/>
                </a:solidFill>
                <a:ea typeface="ＭＳ Ｐゴシック" charset="0"/>
                <a:cs typeface="Calibri"/>
              </a:rPr>
              <a:t>hostile</a:t>
            </a:r>
            <a:r>
              <a:rPr lang="en-US" sz="2200" dirty="0">
                <a:ea typeface="ＭＳ Ｐゴシック" charset="0"/>
                <a:cs typeface="Calibri"/>
              </a:rPr>
              <a:t> environments, removing the air gap</a:t>
            </a:r>
            <a:endParaRPr lang="en-US" sz="2600" dirty="0">
              <a:solidFill>
                <a:srgbClr val="000000"/>
              </a:solidFill>
              <a:ea typeface="ＭＳ Ｐゴシック" charset="0"/>
              <a:cs typeface="Calibri"/>
            </a:endParaRPr>
          </a:p>
          <a:p>
            <a:pPr>
              <a:defRPr/>
            </a:pPr>
            <a:r>
              <a:rPr lang="en-US" sz="2600" dirty="0">
                <a:solidFill>
                  <a:srgbClr val="000000"/>
                </a:solidFill>
                <a:ea typeface="ＭＳ Ｐゴシック" charset="0"/>
                <a:cs typeface="Calibri"/>
              </a:rPr>
              <a:t>Raises additional concerns because SCADA systems are:</a:t>
            </a:r>
          </a:p>
          <a:p>
            <a:pPr lvl="1">
              <a:defRPr/>
            </a:pPr>
            <a:r>
              <a:rPr lang="en-US" sz="2200" dirty="0">
                <a:ea typeface="ＭＳ Ｐゴシック" charset="0"/>
                <a:cs typeface="Calibri"/>
              </a:rPr>
              <a:t>In service for </a:t>
            </a:r>
            <a:r>
              <a:rPr lang="en-US" sz="2200" dirty="0">
                <a:solidFill>
                  <a:srgbClr val="FF0000"/>
                </a:solidFill>
                <a:ea typeface="ＭＳ Ｐゴシック" charset="0"/>
                <a:cs typeface="Calibri"/>
              </a:rPr>
              <a:t>decades</a:t>
            </a:r>
          </a:p>
          <a:p>
            <a:pPr lvl="1">
              <a:defRPr/>
            </a:pPr>
            <a:r>
              <a:rPr lang="en-US" sz="2200" dirty="0">
                <a:ea typeface="ＭＳ Ｐゴシック" charset="0"/>
                <a:cs typeface="Calibri"/>
              </a:rPr>
              <a:t>Running </a:t>
            </a:r>
            <a:r>
              <a:rPr lang="en-US" sz="2200" dirty="0">
                <a:solidFill>
                  <a:srgbClr val="FF0000"/>
                </a:solidFill>
                <a:ea typeface="ＭＳ Ｐゴシック" charset="0"/>
                <a:cs typeface="Calibri"/>
              </a:rPr>
              <a:t>legacy</a:t>
            </a:r>
            <a:r>
              <a:rPr lang="en-US" sz="2200" dirty="0">
                <a:ea typeface="ＭＳ Ｐゴシック" charset="0"/>
                <a:cs typeface="Calibri"/>
              </a:rPr>
              <a:t> code with well-known exploits</a:t>
            </a:r>
          </a:p>
          <a:p>
            <a:pPr lvl="1">
              <a:defRPr/>
            </a:pPr>
            <a:r>
              <a:rPr lang="en-US" sz="2200" dirty="0">
                <a:ea typeface="ＭＳ Ｐゴシック" charset="0"/>
                <a:cs typeface="Calibri"/>
              </a:rPr>
              <a:t>Increasingly becoming a </a:t>
            </a:r>
            <a:r>
              <a:rPr lang="en-US" sz="2200" dirty="0">
                <a:solidFill>
                  <a:srgbClr val="FF0000"/>
                </a:solidFill>
                <a:ea typeface="ＭＳ Ｐゴシック" charset="0"/>
                <a:cs typeface="Calibri"/>
              </a:rPr>
              <a:t>target for attackers</a:t>
            </a:r>
          </a:p>
          <a:p>
            <a:pPr>
              <a:defRPr/>
            </a:pPr>
            <a:r>
              <a:rPr lang="en-US" sz="26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Attacks: </a:t>
            </a:r>
            <a:r>
              <a:rPr lang="en-US" sz="2600" dirty="0" err="1" smtClean="0">
                <a:solidFill>
                  <a:srgbClr val="000000"/>
                </a:solidFill>
                <a:ea typeface="ＭＳ Ｐゴシック" charset="0"/>
                <a:cs typeface="Calibri"/>
              </a:rPr>
              <a:t>Stuxnet</a:t>
            </a:r>
            <a:r>
              <a:rPr lang="en-US" sz="26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 </a:t>
            </a:r>
            <a:r>
              <a:rPr lang="en-US" sz="2600" dirty="0">
                <a:solidFill>
                  <a:srgbClr val="000000"/>
                </a:solidFill>
                <a:ea typeface="ＭＳ Ｐゴシック" charset="0"/>
                <a:cs typeface="Calibri"/>
              </a:rPr>
              <a:t>(2010</a:t>
            </a:r>
            <a:r>
              <a:rPr lang="en-US" sz="26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), Ukraine (2015, 2016), and others</a:t>
            </a:r>
            <a:r>
              <a:rPr lang="mr-IN" sz="26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…</a:t>
            </a:r>
            <a:endParaRPr lang="en-US" sz="2600" dirty="0">
              <a:solidFill>
                <a:srgbClr val="000000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351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Hostile Environments</a:t>
            </a:r>
            <a:endParaRPr lang="en-US" sz="3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8</a:t>
            </a:fld>
            <a:endParaRPr lang="en-US"/>
          </a:p>
        </p:txBody>
      </p:sp>
      <p:sp>
        <p:nvSpPr>
          <p:cNvPr id="78" name="Content Placeholder 2"/>
          <p:cNvSpPr>
            <a:spLocks noGrp="1"/>
          </p:cNvSpPr>
          <p:nvPr>
            <p:ph idx="1"/>
          </p:nvPr>
        </p:nvSpPr>
        <p:spPr>
          <a:xfrm>
            <a:off x="280737" y="1149684"/>
            <a:ext cx="8569158" cy="5203313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defRPr/>
            </a:pPr>
            <a:r>
              <a:rPr lang="en-US" sz="26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Fault tolerance is </a:t>
            </a:r>
            <a:r>
              <a:rPr lang="en-US" sz="2600" dirty="0" smtClean="0">
                <a:solidFill>
                  <a:srgbClr val="FF0000"/>
                </a:solidFill>
                <a:ea typeface="ＭＳ Ｐゴシック" charset="0"/>
                <a:cs typeface="Calibri"/>
              </a:rPr>
              <a:t>no longer sufficient</a:t>
            </a:r>
          </a:p>
          <a:p>
            <a:pPr>
              <a:buClr>
                <a:schemeClr val="tx1"/>
              </a:buClr>
              <a:defRPr/>
            </a:pPr>
            <a:r>
              <a:rPr lang="en-US" sz="2600" dirty="0" smtClean="0">
                <a:solidFill>
                  <a:srgbClr val="0000FF"/>
                </a:solidFill>
                <a:ea typeface="ＭＳ Ｐゴシック" charset="0"/>
                <a:cs typeface="Calibri"/>
              </a:rPr>
              <a:t>System-level attacks</a:t>
            </a:r>
          </a:p>
          <a:p>
            <a:pPr lvl="1">
              <a:buClr>
                <a:schemeClr val="tx1"/>
              </a:buClr>
              <a:defRPr/>
            </a:pPr>
            <a:r>
              <a:rPr lang="en-US" sz="22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Compromised SCADA master can issue </a:t>
            </a:r>
            <a:r>
              <a:rPr lang="en-US" sz="2200" dirty="0" smtClean="0">
                <a:solidFill>
                  <a:srgbClr val="FF0000"/>
                </a:solidFill>
                <a:ea typeface="ＭＳ Ｐゴシック" charset="0"/>
                <a:cs typeface="Calibri"/>
              </a:rPr>
              <a:t>malicious control commands </a:t>
            </a:r>
            <a:r>
              <a:rPr lang="en-US" sz="22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and manipulate monitoring information</a:t>
            </a:r>
          </a:p>
          <a:p>
            <a:pPr lvl="1">
              <a:buClr>
                <a:schemeClr val="tx1"/>
              </a:buClr>
              <a:defRPr/>
            </a:pPr>
            <a:r>
              <a:rPr lang="en-US" sz="22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Hot-backup is not effective: compromised primary reports that it is working correctly</a:t>
            </a:r>
          </a:p>
          <a:p>
            <a:pPr>
              <a:buClr>
                <a:schemeClr val="tx1"/>
              </a:buClr>
              <a:defRPr/>
            </a:pPr>
            <a:r>
              <a:rPr lang="en-US" sz="2600" dirty="0" smtClean="0">
                <a:solidFill>
                  <a:srgbClr val="0000FF"/>
                </a:solidFill>
                <a:ea typeface="ＭＳ Ｐゴシック" charset="0"/>
                <a:cs typeface="Calibri"/>
              </a:rPr>
              <a:t>Network-level attacks</a:t>
            </a:r>
          </a:p>
          <a:p>
            <a:pPr lvl="1">
              <a:buClr>
                <a:schemeClr val="tx1"/>
              </a:buClr>
              <a:defRPr/>
            </a:pPr>
            <a:r>
              <a:rPr lang="en-US" sz="22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Sophisticated attacks can take the primary control center </a:t>
            </a:r>
            <a:r>
              <a:rPr lang="en-US" sz="2200" dirty="0" smtClean="0">
                <a:solidFill>
                  <a:srgbClr val="FF0000"/>
                </a:solidFill>
                <a:ea typeface="ＭＳ Ｐゴシック" charset="0"/>
                <a:cs typeface="Calibri"/>
              </a:rPr>
              <a:t>offline </a:t>
            </a:r>
            <a:r>
              <a:rPr lang="en-US" sz="22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at the </a:t>
            </a:r>
            <a:r>
              <a:rPr lang="en-US" sz="2200" dirty="0" smtClean="0">
                <a:solidFill>
                  <a:srgbClr val="FF0000"/>
                </a:solidFill>
                <a:ea typeface="ＭＳ Ｐゴシック" charset="0"/>
                <a:cs typeface="Calibri"/>
              </a:rPr>
              <a:t>time of the attacker’s choosing</a:t>
            </a:r>
          </a:p>
          <a:p>
            <a:pPr lvl="1">
              <a:buClr>
                <a:schemeClr val="tx1"/>
              </a:buClr>
              <a:defRPr/>
            </a:pPr>
            <a:r>
              <a:rPr lang="en-US" sz="22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Cold-backup inherently incurs downtime (on the order of hours). Not effective when the attacker controls when downtime occurs and can force it to occur repeatedly</a:t>
            </a:r>
          </a:p>
          <a:p>
            <a:pPr lvl="1">
              <a:buClr>
                <a:schemeClr val="tx1"/>
              </a:buClr>
              <a:defRPr/>
            </a:pPr>
            <a:r>
              <a:rPr lang="en-US" sz="22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Hot-backup introduces inconsistency  due to “split-brain” problem</a:t>
            </a:r>
            <a:endParaRPr lang="en-US" sz="2200" dirty="0">
              <a:solidFill>
                <a:srgbClr val="000000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3528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SCADA Systems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IEEE/IFIP International Conference on Dependable Systems and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557-C7F8-9D4C-8C24-F75BE170047D}" type="slidenum">
              <a:rPr lang="en-US" smtClean="0"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727503" y="1075653"/>
            <a:ext cx="6210556" cy="3416388"/>
            <a:chOff x="1331161" y="1009377"/>
            <a:chExt cx="7673936" cy="4221383"/>
          </a:xfrm>
        </p:grpSpPr>
        <p:sp>
          <p:nvSpPr>
            <p:cNvPr id="8" name="Rectangle 7"/>
            <p:cNvSpPr/>
            <p:nvPr/>
          </p:nvSpPr>
          <p:spPr>
            <a:xfrm>
              <a:off x="5333137" y="1054447"/>
              <a:ext cx="3671960" cy="1285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" name="Cloud 8"/>
            <p:cNvSpPr/>
            <p:nvPr/>
          </p:nvSpPr>
          <p:spPr>
            <a:xfrm>
              <a:off x="3719560" y="2558901"/>
              <a:ext cx="4181653" cy="1052503"/>
            </a:xfrm>
            <a:prstGeom prst="cloud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28387" y="1798919"/>
              <a:ext cx="688975" cy="413227"/>
            </a:xfrm>
            <a:prstGeom prst="rect">
              <a:avLst/>
            </a:prstGeom>
            <a:solidFill>
              <a:srgbClr val="4FD52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47406" y="1806941"/>
              <a:ext cx="1069473" cy="405206"/>
            </a:xfrm>
            <a:prstGeom prst="rect">
              <a:avLst/>
            </a:prstGeom>
            <a:solidFill>
              <a:srgbClr val="1BECE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827029" y="1806941"/>
              <a:ext cx="1069473" cy="405205"/>
            </a:xfrm>
            <a:prstGeom prst="rect">
              <a:avLst/>
            </a:prstGeom>
            <a:solidFill>
              <a:srgbClr val="C0FFF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5526812" y="1440623"/>
              <a:ext cx="3224190" cy="2343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777143" y="1440623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992834" y="1440623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361760" y="1453992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389733" y="1776917"/>
              <a:ext cx="1220890" cy="3971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Master Primary</a:t>
              </a:r>
              <a:endParaRPr lang="en-US" sz="1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59854" y="1777086"/>
              <a:ext cx="1232543" cy="3971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Master Hot Standby</a:t>
              </a:r>
              <a:endParaRPr lang="en-US" sz="10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94044" y="1837500"/>
              <a:ext cx="548561" cy="3232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HMI</a:t>
              </a:r>
              <a:endParaRPr lang="en-US" sz="11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51084" y="4850462"/>
              <a:ext cx="1359785" cy="380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Substation</a:t>
              </a:r>
              <a:endParaRPr lang="en-US" sz="14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99288" y="1013196"/>
              <a:ext cx="3202635" cy="418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Cold-Backup Control Center</a:t>
              </a:r>
              <a:endParaRPr lang="en-US" sz="1600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266619" y="3720475"/>
              <a:ext cx="1339603" cy="149931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23" name="Straight Connector 22"/>
            <p:cNvCxnSpPr>
              <a:endCxn id="11" idx="2"/>
            </p:cNvCxnSpPr>
            <p:nvPr/>
          </p:nvCxnSpPr>
          <p:spPr>
            <a:xfrm flipV="1">
              <a:off x="6844792" y="2212147"/>
              <a:ext cx="137351" cy="3467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12" idx="2"/>
            </p:cNvCxnSpPr>
            <p:nvPr/>
          </p:nvCxnSpPr>
          <p:spPr>
            <a:xfrm flipV="1">
              <a:off x="7610623" y="2212146"/>
              <a:ext cx="751143" cy="5074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4540148" y="3856440"/>
              <a:ext cx="782589" cy="33100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18724" y="3868554"/>
              <a:ext cx="835507" cy="32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RTU</a:t>
              </a:r>
              <a:endParaRPr lang="en-US" sz="1100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70784" y="4392293"/>
              <a:ext cx="951629" cy="46365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37727" y="4365833"/>
              <a:ext cx="987907" cy="49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Physical</a:t>
              </a:r>
            </a:p>
            <a:p>
              <a:pPr algn="ctr"/>
              <a:r>
                <a:rPr lang="en-US" sz="1000" b="1" dirty="0" smtClean="0"/>
                <a:t>Equipment</a:t>
              </a:r>
              <a:endParaRPr lang="en-US" sz="1000" b="1" dirty="0"/>
            </a:p>
          </p:txBody>
        </p:sp>
        <p:cxnSp>
          <p:nvCxnSpPr>
            <p:cNvPr id="29" name="Straight Connector 28"/>
            <p:cNvCxnSpPr>
              <a:stCxn id="28" idx="0"/>
              <a:endCxn id="25" idx="2"/>
            </p:cNvCxnSpPr>
            <p:nvPr/>
          </p:nvCxnSpPr>
          <p:spPr>
            <a:xfrm flipH="1" flipV="1">
              <a:off x="4931443" y="4187442"/>
              <a:ext cx="237" cy="1783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8231404" y="1156283"/>
              <a:ext cx="655321" cy="3422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LAN</a:t>
              </a:r>
              <a:endParaRPr lang="en-US" sz="12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9107" y="2859454"/>
              <a:ext cx="2506597" cy="418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Wide-Area Network</a:t>
              </a:r>
              <a:endParaRPr lang="en-US" sz="16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09806" y="4850462"/>
              <a:ext cx="1359785" cy="380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Substation</a:t>
              </a:r>
              <a:endParaRPr lang="en-US" sz="1400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225341" y="3720475"/>
              <a:ext cx="1339603" cy="149931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98870" y="3856440"/>
              <a:ext cx="782589" cy="33100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477446" y="3856440"/>
              <a:ext cx="835507" cy="32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PLC</a:t>
              </a:r>
              <a:endParaRPr lang="en-US" sz="1100" b="1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429506" y="4392293"/>
              <a:ext cx="951629" cy="46365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96449" y="4365833"/>
              <a:ext cx="987907" cy="49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Physical</a:t>
              </a:r>
            </a:p>
            <a:p>
              <a:pPr algn="ctr"/>
              <a:r>
                <a:rPr lang="en-US" sz="1000" b="1" dirty="0" smtClean="0"/>
                <a:t>Equipment</a:t>
              </a:r>
              <a:endParaRPr lang="en-US" sz="1000" b="1" dirty="0"/>
            </a:p>
          </p:txBody>
        </p:sp>
        <p:cxnSp>
          <p:nvCxnSpPr>
            <p:cNvPr id="38" name="Straight Connector 37"/>
            <p:cNvCxnSpPr>
              <a:stCxn id="37" idx="0"/>
              <a:endCxn id="34" idx="2"/>
            </p:cNvCxnSpPr>
            <p:nvPr/>
          </p:nvCxnSpPr>
          <p:spPr>
            <a:xfrm flipH="1" flipV="1">
              <a:off x="6890165" y="4187442"/>
              <a:ext cx="237" cy="1783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6" idx="0"/>
            </p:cNvCxnSpPr>
            <p:nvPr/>
          </p:nvCxnSpPr>
          <p:spPr>
            <a:xfrm flipV="1">
              <a:off x="4936477" y="3547503"/>
              <a:ext cx="66645" cy="3210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5" idx="0"/>
            </p:cNvCxnSpPr>
            <p:nvPr/>
          </p:nvCxnSpPr>
          <p:spPr>
            <a:xfrm flipH="1" flipV="1">
              <a:off x="6844793" y="3489107"/>
              <a:ext cx="50406" cy="367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1426411" y="1795099"/>
              <a:ext cx="688975" cy="413227"/>
            </a:xfrm>
            <a:prstGeom prst="rect">
              <a:avLst/>
            </a:prstGeom>
            <a:solidFill>
              <a:srgbClr val="4FD52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45430" y="1803121"/>
              <a:ext cx="1069473" cy="405206"/>
            </a:xfrm>
            <a:prstGeom prst="rect">
              <a:avLst/>
            </a:prstGeom>
            <a:solidFill>
              <a:srgbClr val="1BECE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825053" y="1803121"/>
              <a:ext cx="1069473" cy="405205"/>
            </a:xfrm>
            <a:prstGeom prst="rect">
              <a:avLst/>
            </a:prstGeom>
            <a:solidFill>
              <a:srgbClr val="C0FFF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1524836" y="1436803"/>
              <a:ext cx="3224190" cy="2343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775167" y="1436803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990858" y="1436803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359784" y="1450172"/>
              <a:ext cx="0" cy="355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2387757" y="1773097"/>
              <a:ext cx="1220890" cy="3971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Master Primary</a:t>
              </a:r>
              <a:endParaRPr lang="en-US" sz="10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757878" y="1773266"/>
              <a:ext cx="1232543" cy="3971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SCADA Master Hot Standby</a:t>
              </a:r>
              <a:endParaRPr lang="en-US" sz="10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92068" y="1833679"/>
              <a:ext cx="548561" cy="3232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HMI</a:t>
              </a:r>
              <a:endParaRPr lang="en-US" sz="11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36296" y="1009377"/>
              <a:ext cx="2823842" cy="336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Primary Control Center</a:t>
              </a:r>
              <a:endParaRPr lang="en-US" sz="1600" b="1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331161" y="1050627"/>
              <a:ext cx="3671960" cy="12858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53" name="Straight Connector 52"/>
            <p:cNvCxnSpPr>
              <a:endCxn id="42" idx="2"/>
            </p:cNvCxnSpPr>
            <p:nvPr/>
          </p:nvCxnSpPr>
          <p:spPr>
            <a:xfrm flipH="1" flipV="1">
              <a:off x="2980167" y="2208327"/>
              <a:ext cx="1098987" cy="6422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43" idx="2"/>
            </p:cNvCxnSpPr>
            <p:nvPr/>
          </p:nvCxnSpPr>
          <p:spPr>
            <a:xfrm flipH="1" flipV="1">
              <a:off x="4359790" y="2208326"/>
              <a:ext cx="180358" cy="431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4229427" y="1152463"/>
              <a:ext cx="655321" cy="3422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LAN</a:t>
              </a:r>
              <a:endParaRPr lang="en-US" sz="1200" b="1" dirty="0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6238005" y="3589649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022229" y="974318"/>
            <a:ext cx="557026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2-2</a:t>
            </a:r>
            <a:endParaRPr lang="en-US" sz="2200" b="1" dirty="0"/>
          </a:p>
        </p:txBody>
      </p:sp>
      <p:pic>
        <p:nvPicPr>
          <p:cNvPr id="58" name="Picture 57" descr="Screen Shot 2016-11-29 at 9.22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75" y="4837085"/>
            <a:ext cx="4749639" cy="1672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2" y="3269760"/>
            <a:ext cx="3560191" cy="189045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14691" y="2286476"/>
            <a:ext cx="26721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Fault tolerance is not sufficient in hostile environments</a:t>
            </a:r>
            <a:endParaRPr lang="en-US" sz="2200" dirty="0">
              <a:solidFill>
                <a:srgbClr val="0000FF"/>
              </a:solidFill>
            </a:endParaRPr>
          </a:p>
        </p:txBody>
      </p:sp>
      <p:sp>
        <p:nvSpPr>
          <p:cNvPr id="65" name="Multiply 64"/>
          <p:cNvSpPr/>
          <p:nvPr/>
        </p:nvSpPr>
        <p:spPr>
          <a:xfrm>
            <a:off x="133684" y="4318001"/>
            <a:ext cx="281007" cy="32084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ultiply 65"/>
          <p:cNvSpPr/>
          <p:nvPr/>
        </p:nvSpPr>
        <p:spPr>
          <a:xfrm>
            <a:off x="139036" y="4777865"/>
            <a:ext cx="281007" cy="32084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75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8177011</TotalTime>
  <Words>3054</Words>
  <Application>Microsoft Macintosh PowerPoint</Application>
  <PresentationFormat>On-screen Show (4:3)</PresentationFormat>
  <Paragraphs>728</Paragraphs>
  <Slides>37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Office Theme</vt:lpstr>
      <vt:lpstr>1_Office Theme</vt:lpstr>
      <vt:lpstr>Network-Attack-Resilient Intrusion-Tolerant SCADA for the Power Grid</vt:lpstr>
      <vt:lpstr>Importance of SCADA Systems</vt:lpstr>
      <vt:lpstr>Basic SCADA Architecture</vt:lpstr>
      <vt:lpstr>Basic SCADA Architecture</vt:lpstr>
      <vt:lpstr>Modern SCADA Systems</vt:lpstr>
      <vt:lpstr>Modern SCADA Systems</vt:lpstr>
      <vt:lpstr>Hostile Operating Environments</vt:lpstr>
      <vt:lpstr>Hostile Environments</vt:lpstr>
      <vt:lpstr>Modern SCADA Systems</vt:lpstr>
      <vt:lpstr>Modern SCADA Systems</vt:lpstr>
      <vt:lpstr>Modern SCADA Systems</vt:lpstr>
      <vt:lpstr>Our Contribution</vt:lpstr>
      <vt:lpstr>Addressing System Compromises</vt:lpstr>
      <vt:lpstr>Addressing System Compromises</vt:lpstr>
      <vt:lpstr>Addressing System Compromises</vt:lpstr>
      <vt:lpstr>Addressing System Compromises</vt:lpstr>
      <vt:lpstr>Addressing System Compromises</vt:lpstr>
      <vt:lpstr>Intrusion Tolerance State-of-the-Art in Research</vt:lpstr>
      <vt:lpstr>Addressing Network Attacks (Part 1): Spines Intrusion-Tolerant Network</vt:lpstr>
      <vt:lpstr>Addressing Network Attacks (Part 1): Spines Intrusion-Tolerant Network</vt:lpstr>
      <vt:lpstr>New Natural Extensions (1/2): Primary-Backup Sites with Intrusion-Tolerant Replication</vt:lpstr>
      <vt:lpstr>New Natural Extensions (2/2): Active Intrusion-Tolerant Replication across Two Sites</vt:lpstr>
      <vt:lpstr>Addressing Network Attacks (Part 2): Active Replication Across Three or More Sites</vt:lpstr>
      <vt:lpstr>Novel Resilient Configurations (1/6)</vt:lpstr>
      <vt:lpstr>Novel Resilient Configurations (2/6)</vt:lpstr>
      <vt:lpstr>Novel Resilient Configurations (3/6)</vt:lpstr>
      <vt:lpstr>Novel Resilient Configurations (4/6)</vt:lpstr>
      <vt:lpstr>Novel Resilient Configurations (5/6)</vt:lpstr>
      <vt:lpstr>Novel Resilient Configurations (6/6)</vt:lpstr>
      <vt:lpstr>SCADA Architecture Comparison</vt:lpstr>
      <vt:lpstr>Intrusion-Tolerant SCADA Configuration Framework</vt:lpstr>
      <vt:lpstr>Putting it all Together: Complete SCADA System</vt:lpstr>
      <vt:lpstr>Wide Area Update Latency Histogram</vt:lpstr>
      <vt:lpstr>Wide Area Update Latency Plot</vt:lpstr>
      <vt:lpstr>Wide Area: Latency Under Attack</vt:lpstr>
      <vt:lpstr>Wide Area: Latency Under Attack</vt:lpstr>
      <vt:lpstr>The Spire Forum</vt:lpstr>
    </vt:vector>
  </TitlesOfParts>
  <Company>Johns Hopkins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Tantillo</dc:creator>
  <cp:lastModifiedBy>Amy Babay</cp:lastModifiedBy>
  <cp:revision>1046</cp:revision>
  <dcterms:created xsi:type="dcterms:W3CDTF">2016-06-13T16:41:00Z</dcterms:created>
  <dcterms:modified xsi:type="dcterms:W3CDTF">2018-06-28T22:49:13Z</dcterms:modified>
</cp:coreProperties>
</file>